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1" r:id="rId2"/>
    <p:sldId id="574" r:id="rId3"/>
    <p:sldId id="575" r:id="rId4"/>
    <p:sldId id="566" r:id="rId5"/>
    <p:sldId id="567" r:id="rId6"/>
    <p:sldId id="576" r:id="rId7"/>
    <p:sldId id="550" r:id="rId8"/>
    <p:sldId id="577" r:id="rId9"/>
    <p:sldId id="578" r:id="rId10"/>
    <p:sldId id="579" r:id="rId11"/>
    <p:sldId id="580" r:id="rId12"/>
    <p:sldId id="553" r:id="rId13"/>
    <p:sldId id="554" r:id="rId14"/>
    <p:sldId id="555" r:id="rId15"/>
    <p:sldId id="556" r:id="rId16"/>
    <p:sldId id="557" r:id="rId17"/>
    <p:sldId id="568" r:id="rId18"/>
    <p:sldId id="569" r:id="rId19"/>
    <p:sldId id="570" r:id="rId20"/>
    <p:sldId id="571" r:id="rId21"/>
    <p:sldId id="572" r:id="rId22"/>
    <p:sldId id="573" r:id="rId23"/>
    <p:sldId id="564" r:id="rId24"/>
    <p:sldId id="542" r:id="rId25"/>
  </p:sldIdLst>
  <p:sldSz cx="9144000" cy="6858000" type="screen4x3"/>
  <p:notesSz cx="7315200" cy="96012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A50021"/>
      </a:buClr>
      <a:buSzPct val="80000"/>
      <a:buFont typeface="Arial" charset="0"/>
      <a:buChar char="▀"/>
      <a:defRPr sz="1600" kern="1200">
        <a:solidFill>
          <a:srgbClr val="2B315E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A50021"/>
      </a:buClr>
      <a:buSzPct val="80000"/>
      <a:buFont typeface="Arial" charset="0"/>
      <a:buChar char="▀"/>
      <a:defRPr sz="1600" kern="1200">
        <a:solidFill>
          <a:srgbClr val="2B315E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A50021"/>
      </a:buClr>
      <a:buSzPct val="80000"/>
      <a:buFont typeface="Arial" charset="0"/>
      <a:buChar char="▀"/>
      <a:defRPr sz="1600" kern="1200">
        <a:solidFill>
          <a:srgbClr val="2B315E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A50021"/>
      </a:buClr>
      <a:buSzPct val="80000"/>
      <a:buFont typeface="Arial" charset="0"/>
      <a:buChar char="▀"/>
      <a:defRPr sz="1600" kern="1200">
        <a:solidFill>
          <a:srgbClr val="2B315E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A50021"/>
      </a:buClr>
      <a:buSzPct val="80000"/>
      <a:buFont typeface="Arial" charset="0"/>
      <a:buChar char="▀"/>
      <a:defRPr sz="1600" kern="1200">
        <a:solidFill>
          <a:srgbClr val="2B315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2B315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2B315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2B315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2B315E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HA" initials="JH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325A"/>
    <a:srgbClr val="FFFFFF"/>
    <a:srgbClr val="FFD5E7"/>
    <a:srgbClr val="FEE6C2"/>
    <a:srgbClr val="FFE7EC"/>
    <a:srgbClr val="FFE1E7"/>
    <a:srgbClr val="FAA835"/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93094" autoAdjust="0"/>
  </p:normalViewPr>
  <p:slideViewPr>
    <p:cSldViewPr snapToGrid="0">
      <p:cViewPr varScale="1">
        <p:scale>
          <a:sx n="86" d="100"/>
          <a:sy n="86" d="100"/>
        </p:scale>
        <p:origin x="151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1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BC1EF9B-8920-4CD5-A998-0873762DDD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2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Char char="•"/>
              <a:defRPr sz="1300">
                <a:solidFill>
                  <a:srgbClr val="00005A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Char char="•"/>
              <a:defRPr sz="1300">
                <a:solidFill>
                  <a:srgbClr val="00005A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Char char="•"/>
              <a:defRPr sz="1300">
                <a:solidFill>
                  <a:srgbClr val="00005A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Char char="•"/>
              <a:defRPr sz="1300">
                <a:solidFill>
                  <a:srgbClr val="00005A"/>
                </a:solidFill>
              </a:defRPr>
            </a:lvl1pPr>
          </a:lstStyle>
          <a:p>
            <a:pPr>
              <a:defRPr/>
            </a:pPr>
            <a:fld id="{0C019021-1DD0-4BD1-8EFC-2F0F7CBDFB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14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D137A-44F7-4C99-AC5F-E88BE2F6E94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77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19021-1DD0-4BD1-8EFC-2F0F7CBDFB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62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D137A-44F7-4C99-AC5F-E88BE2F6E94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67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frankfur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0" descr="ff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738"/>
            <a:ext cx="8534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5"/>
          <p:cNvSpPr>
            <a:spLocks noChangeArrowheads="1"/>
          </p:cNvSpPr>
          <p:nvPr userDrawn="1"/>
        </p:nvSpPr>
        <p:spPr bwMode="auto">
          <a:xfrm>
            <a:off x="312738" y="1290638"/>
            <a:ext cx="8521700" cy="517207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10800" rIns="54000" bIns="10800" anchor="ctr"/>
          <a:lstStyle/>
          <a:p>
            <a:pPr marL="131763" indent="-131763" algn="ctr" eaLnBrk="0" hangingPunct="0">
              <a:spcBef>
                <a:spcPct val="0"/>
              </a:spcBef>
              <a:buClr>
                <a:schemeClr val="accent2"/>
              </a:buClr>
              <a:buSzTx/>
              <a:buFont typeface="Monotype Sorts" pitchFamily="2" charset="2"/>
              <a:buNone/>
              <a:tabLst>
                <a:tab pos="2762250" algn="l"/>
              </a:tabLst>
            </a:pPr>
            <a:endParaRPr lang="en-US" sz="3800" b="1" dirty="0">
              <a:solidFill>
                <a:srgbClr val="2B285E"/>
              </a:solidFill>
            </a:endParaRPr>
          </a:p>
        </p:txBody>
      </p:sp>
      <p:pic>
        <p:nvPicPr>
          <p:cNvPr id="5" name="Picture 32" descr="ffm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377950"/>
            <a:ext cx="2876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4"/>
          <p:cNvSpPr txBox="1">
            <a:spLocks noChangeArrowheads="1"/>
          </p:cNvSpPr>
          <p:nvPr userDrawn="1"/>
        </p:nvSpPr>
        <p:spPr bwMode="auto">
          <a:xfrm>
            <a:off x="301625" y="1196975"/>
            <a:ext cx="8547100" cy="17938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b="1">
              <a:solidFill>
                <a:srgbClr val="FFFFFF"/>
              </a:solidFill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 userDrawn="1"/>
        </p:nvSpPr>
        <p:spPr bwMode="auto">
          <a:xfrm>
            <a:off x="301625" y="6323013"/>
            <a:ext cx="8532813" cy="142875"/>
          </a:xfrm>
          <a:prstGeom prst="rect">
            <a:avLst/>
          </a:prstGeom>
          <a:solidFill>
            <a:srgbClr val="ACAC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800" b="1">
              <a:solidFill>
                <a:srgbClr val="FFFFFF"/>
              </a:solidFill>
            </a:endParaRPr>
          </a:p>
        </p:txBody>
      </p:sp>
      <p:sp>
        <p:nvSpPr>
          <p:cNvPr id="8" name="Line 44"/>
          <p:cNvSpPr>
            <a:spLocks noChangeShapeType="1"/>
          </p:cNvSpPr>
          <p:nvPr userDrawn="1"/>
        </p:nvSpPr>
        <p:spPr bwMode="auto">
          <a:xfrm>
            <a:off x="304800" y="1000125"/>
            <a:ext cx="8532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48" descr="itq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3"/>
            <a:ext cx="15843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9"/>
          <p:cNvSpPr>
            <a:spLocks noChangeArrowheads="1"/>
          </p:cNvSpPr>
          <p:nvPr userDrawn="1"/>
        </p:nvSpPr>
        <p:spPr bwMode="auto">
          <a:xfrm>
            <a:off x="298450" y="6553200"/>
            <a:ext cx="268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8100" rIns="0" bIns="38100"/>
          <a:lstStyle/>
          <a:p>
            <a:pPr>
              <a:spcBef>
                <a:spcPct val="0"/>
              </a:spcBef>
              <a:buClr>
                <a:srgbClr val="990000"/>
              </a:buClr>
              <a:buSzPct val="95000"/>
              <a:buFont typeface="Wingdings" pitchFamily="2" charset="2"/>
              <a:buNone/>
            </a:pPr>
            <a:r>
              <a:rPr lang="en-US" sz="900" dirty="0"/>
              <a:t>DOORS Products and Assets</a:t>
            </a:r>
            <a:endParaRPr lang="de-DE" sz="900" b="1" dirty="0">
              <a:solidFill>
                <a:srgbClr val="2B285E"/>
              </a:solidFill>
            </a:endParaRPr>
          </a:p>
        </p:txBody>
      </p:sp>
      <p:sp>
        <p:nvSpPr>
          <p:cNvPr id="11" name="Rectangle 50"/>
          <p:cNvSpPr>
            <a:spLocks noChangeArrowheads="1"/>
          </p:cNvSpPr>
          <p:nvPr userDrawn="1"/>
        </p:nvSpPr>
        <p:spPr bwMode="auto">
          <a:xfrm>
            <a:off x="6156325" y="6553200"/>
            <a:ext cx="268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8100" rIns="0" bIns="38100"/>
          <a:lstStyle/>
          <a:p>
            <a:pPr algn="r">
              <a:spcBef>
                <a:spcPct val="0"/>
              </a:spcBef>
              <a:buClr>
                <a:srgbClr val="990000"/>
              </a:buClr>
              <a:buSzPct val="95000"/>
              <a:buFont typeface="Wingdings" pitchFamily="2" charset="2"/>
              <a:buNone/>
            </a:pPr>
            <a:r>
              <a:rPr lang="de-DE" sz="900" b="1" dirty="0">
                <a:solidFill>
                  <a:srgbClr val="2B285E"/>
                </a:solidFill>
              </a:rPr>
              <a:t>IT-</a:t>
            </a:r>
            <a:r>
              <a:rPr lang="de-DE" sz="900" b="1" dirty="0">
                <a:solidFill>
                  <a:srgbClr val="A22222"/>
                </a:solidFill>
              </a:rPr>
              <a:t>Q</a:t>
            </a:r>
            <a:r>
              <a:rPr lang="de-DE" sz="900" b="1" dirty="0">
                <a:solidFill>
                  <a:srgbClr val="2B285E"/>
                </a:solidFill>
              </a:rPr>
              <a:t>Base GmbH</a:t>
            </a:r>
          </a:p>
        </p:txBody>
      </p:sp>
      <p:sp>
        <p:nvSpPr>
          <p:cNvPr id="12" name="Parallelogramm 3"/>
          <p:cNvSpPr>
            <a:spLocks/>
          </p:cNvSpPr>
          <p:nvPr userDrawn="1"/>
        </p:nvSpPr>
        <p:spPr bwMode="auto">
          <a:xfrm>
            <a:off x="4518025" y="417513"/>
            <a:ext cx="4321175" cy="431800"/>
          </a:xfrm>
          <a:custGeom>
            <a:avLst/>
            <a:gdLst>
              <a:gd name="T0" fmla="*/ 0 w 4249574"/>
              <a:gd name="T1" fmla="*/ 429327 h 432048"/>
              <a:gd name="T2" fmla="*/ 132005 w 4249574"/>
              <a:gd name="T3" fmla="*/ 0 h 432048"/>
              <a:gd name="T4" fmla="*/ 5192196 w 4249574"/>
              <a:gd name="T5" fmla="*/ 0 h 432048"/>
              <a:gd name="T6" fmla="*/ 5193077 w 4249574"/>
              <a:gd name="T7" fmla="*/ 429327 h 432048"/>
              <a:gd name="T8" fmla="*/ 0 w 4249574"/>
              <a:gd name="T9" fmla="*/ 429327 h 432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49574" h="432048">
                <a:moveTo>
                  <a:pt x="0" y="432048"/>
                </a:moveTo>
                <a:lnTo>
                  <a:pt x="108012" y="0"/>
                </a:lnTo>
                <a:lnTo>
                  <a:pt x="4248472" y="0"/>
                </a:lnTo>
                <a:cubicBezTo>
                  <a:pt x="4246909" y="144016"/>
                  <a:pt x="4250756" y="288032"/>
                  <a:pt x="4249193" y="432048"/>
                </a:cubicBezTo>
                <a:lnTo>
                  <a:pt x="0" y="4320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 dirty="0"/>
          </a:p>
        </p:txBody>
      </p:sp>
      <p:sp>
        <p:nvSpPr>
          <p:cNvPr id="13" name="Text Box 39"/>
          <p:cNvSpPr txBox="1">
            <a:spLocks noChangeArrowheads="1"/>
          </p:cNvSpPr>
          <p:nvPr userDrawn="1"/>
        </p:nvSpPr>
        <p:spPr bwMode="auto">
          <a:xfrm>
            <a:off x="4857750" y="476250"/>
            <a:ext cx="389096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174625" indent="-17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A22222"/>
              </a:buClr>
              <a:buSzTx/>
              <a:buFont typeface="Monotype Sorts" pitchFamily="2" charset="2"/>
              <a:buNone/>
              <a:defRPr/>
            </a:pPr>
            <a:r>
              <a:rPr lang="de-DE" sz="1800" b="1" i="1" dirty="0">
                <a:solidFill>
                  <a:srgbClr val="19325A"/>
                </a:solidFill>
                <a:latin typeface="Arial" charset="0"/>
              </a:rPr>
              <a:t>Software</a:t>
            </a:r>
            <a:r>
              <a:rPr lang="de-DE" sz="1800" b="1" i="1" baseline="0" dirty="0">
                <a:solidFill>
                  <a:srgbClr val="19325A"/>
                </a:solidFill>
                <a:latin typeface="Arial" charset="0"/>
              </a:rPr>
              <a:t> </a:t>
            </a:r>
            <a:r>
              <a:rPr lang="de-DE" sz="1800" b="1" i="1" dirty="0">
                <a:solidFill>
                  <a:srgbClr val="19325A"/>
                </a:solidFill>
                <a:latin typeface="Arial" charset="0"/>
              </a:rPr>
              <a:t>LifeCycle Management</a:t>
            </a:r>
          </a:p>
        </p:txBody>
      </p:sp>
    </p:spTree>
    <p:extLst>
      <p:ext uri="{BB962C8B-B14F-4D97-AF65-F5344CB8AC3E}">
        <p14:creationId xmlns:p14="http://schemas.microsoft.com/office/powerpoint/2010/main" val="35535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38" y="476250"/>
            <a:ext cx="3889375" cy="2968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249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495300"/>
            <a:ext cx="2087563" cy="558958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495300"/>
            <a:ext cx="6113462" cy="55895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837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5"/>
          <p:cNvSpPr>
            <a:spLocks noChangeArrowheads="1"/>
          </p:cNvSpPr>
          <p:nvPr userDrawn="1"/>
        </p:nvSpPr>
        <p:spPr bwMode="auto">
          <a:xfrm>
            <a:off x="318195" y="257044"/>
            <a:ext cx="8521700" cy="752260"/>
          </a:xfrm>
          <a:prstGeom prst="homePlate">
            <a:avLst>
              <a:gd name="adj" fmla="val 0"/>
            </a:avLst>
          </a:prstGeom>
          <a:solidFill>
            <a:srgbClr val="FAFAF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90000" tIns="10800" rIns="54000" bIns="10800" anchor="ctr"/>
          <a:lstStyle/>
          <a:p>
            <a:pPr marL="131763" indent="-131763" algn="ctr" eaLnBrk="0" hangingPunct="0">
              <a:spcBef>
                <a:spcPct val="0"/>
              </a:spcBef>
              <a:buClr>
                <a:schemeClr val="accent2"/>
              </a:buClr>
              <a:buSzTx/>
              <a:buFont typeface="Monotype Sorts" pitchFamily="2" charset="2"/>
              <a:buNone/>
              <a:tabLst>
                <a:tab pos="2762250" algn="l"/>
              </a:tabLst>
              <a:defRPr/>
            </a:pPr>
            <a:endParaRPr lang="de-DE" sz="3800" b="1">
              <a:solidFill>
                <a:srgbClr val="2B285E"/>
              </a:solidFill>
            </a:endParaRPr>
          </a:p>
        </p:txBody>
      </p:sp>
      <p:pic>
        <p:nvPicPr>
          <p:cNvPr id="3" name="Picture 51" descr="frankfu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5"/>
          <p:cNvSpPr>
            <a:spLocks noChangeArrowheads="1"/>
          </p:cNvSpPr>
          <p:nvPr userDrawn="1"/>
        </p:nvSpPr>
        <p:spPr bwMode="auto">
          <a:xfrm>
            <a:off x="312738" y="1290638"/>
            <a:ext cx="8521700" cy="517207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90000" tIns="10800" rIns="54000" bIns="10800" anchor="ctr"/>
          <a:lstStyle/>
          <a:p>
            <a:pPr marL="131763" indent="-131763" algn="ctr" eaLnBrk="0" hangingPunct="0">
              <a:spcBef>
                <a:spcPct val="0"/>
              </a:spcBef>
              <a:buClr>
                <a:schemeClr val="accent2"/>
              </a:buClr>
              <a:buSzTx/>
              <a:buFont typeface="Monotype Sorts" pitchFamily="2" charset="2"/>
              <a:buNone/>
              <a:tabLst>
                <a:tab pos="2762250" algn="l"/>
              </a:tabLst>
              <a:defRPr/>
            </a:pPr>
            <a:endParaRPr lang="de-DE" sz="3800" b="1">
              <a:solidFill>
                <a:srgbClr val="2B285E"/>
              </a:solidFill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301625" y="1196975"/>
            <a:ext cx="8547100" cy="1793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b="1">
              <a:solidFill>
                <a:srgbClr val="FFFFFF"/>
              </a:solidFill>
            </a:endParaRPr>
          </a:p>
        </p:txBody>
      </p:sp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298450" y="6553200"/>
            <a:ext cx="268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8100" rIns="0" bIns="3810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DE" sz="900" b="1" dirty="0">
                <a:solidFill>
                  <a:srgbClr val="19325A"/>
                </a:solidFill>
              </a:rPr>
              <a:t>IT-</a:t>
            </a:r>
            <a:r>
              <a:rPr lang="de-DE" sz="900" b="1" dirty="0">
                <a:solidFill>
                  <a:srgbClr val="A22222"/>
                </a:solidFill>
              </a:rPr>
              <a:t>Q</a:t>
            </a:r>
            <a:r>
              <a:rPr lang="de-DE" sz="900" b="1" dirty="0">
                <a:solidFill>
                  <a:srgbClr val="19325A"/>
                </a:solidFill>
              </a:rPr>
              <a:t>Base GmbH</a:t>
            </a:r>
            <a:r>
              <a:rPr lang="de-DE" sz="900" b="1" dirty="0">
                <a:solidFill>
                  <a:srgbClr val="2B285E"/>
                </a:solidFill>
              </a:rPr>
              <a:t> </a:t>
            </a:r>
          </a:p>
        </p:txBody>
      </p:sp>
      <p:sp>
        <p:nvSpPr>
          <p:cNvPr id="12" name="Rectangle 50"/>
          <p:cNvSpPr>
            <a:spLocks noChangeArrowheads="1"/>
          </p:cNvSpPr>
          <p:nvPr userDrawn="1"/>
        </p:nvSpPr>
        <p:spPr bwMode="auto">
          <a:xfrm>
            <a:off x="6156325" y="6553200"/>
            <a:ext cx="268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8100" rIns="0" bIns="38100"/>
          <a:lstStyle/>
          <a:p>
            <a:pPr algn="r">
              <a:spcBef>
                <a:spcPct val="0"/>
              </a:spcBef>
              <a:buClr>
                <a:srgbClr val="990000"/>
              </a:buClr>
              <a:buSzPct val="95000"/>
              <a:buFont typeface="Wingdings" pitchFamily="2" charset="2"/>
              <a:buNone/>
              <a:defRPr/>
            </a:pPr>
            <a:endParaRPr lang="de-DE" sz="900" b="1" dirty="0">
              <a:solidFill>
                <a:srgbClr val="2B285E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859338" y="495300"/>
            <a:ext cx="3889375" cy="296863"/>
          </a:xfrm>
        </p:spPr>
        <p:txBody>
          <a:bodyPr/>
          <a:lstStyle>
            <a:lvl1pPr>
              <a:defRPr sz="2000">
                <a:solidFill>
                  <a:srgbClr val="1F3F6D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023876" cy="435865"/>
          </a:xfrm>
          <a:prstGeom prst="rect">
            <a:avLst/>
          </a:prstGeom>
        </p:spPr>
      </p:pic>
      <p:sp>
        <p:nvSpPr>
          <p:cNvPr id="13" name="Text Box 217"/>
          <p:cNvSpPr txBox="1">
            <a:spLocks noChangeArrowheads="1"/>
          </p:cNvSpPr>
          <p:nvPr userDrawn="1"/>
        </p:nvSpPr>
        <p:spPr bwMode="auto">
          <a:xfrm flipH="1">
            <a:off x="302400" y="6321600"/>
            <a:ext cx="8532000" cy="144000"/>
          </a:xfrm>
          <a:prstGeom prst="rect">
            <a:avLst/>
          </a:prstGeom>
          <a:gradFill>
            <a:gsLst>
              <a:gs pos="18000">
                <a:srgbClr val="FFFFFF"/>
              </a:gs>
              <a:gs pos="52965">
                <a:srgbClr val="686868"/>
              </a:gs>
              <a:gs pos="0">
                <a:srgbClr val="FFFFFF"/>
              </a:gs>
              <a:gs pos="99000">
                <a:srgbClr val="606060"/>
              </a:gs>
            </a:gsLst>
            <a:lin ang="0" scaled="0"/>
          </a:gradFill>
          <a:ln>
            <a:noFill/>
          </a:ln>
        </p:spPr>
        <p:txBody>
          <a:bodyPr wrap="none" anchor="ctr"/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sz="800" b="1">
                <a:solidFill>
                  <a:srgbClr val="FFFFFF"/>
                </a:solidFill>
              </a:rPr>
              <a:t>CM – best practices</a:t>
            </a:r>
            <a:r>
              <a:rPr lang="de-DE" sz="800" b="1" baseline="0">
                <a:solidFill>
                  <a:srgbClr val="FFFFFF"/>
                </a:solidFill>
              </a:rPr>
              <a:t> with DOORS</a:t>
            </a:r>
            <a:endParaRPr lang="de-DE" sz="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m 3"/>
          <p:cNvSpPr>
            <a:spLocks/>
          </p:cNvSpPr>
          <p:nvPr userDrawn="1"/>
        </p:nvSpPr>
        <p:spPr bwMode="auto">
          <a:xfrm>
            <a:off x="4614863" y="490538"/>
            <a:ext cx="4232275" cy="317500"/>
          </a:xfrm>
          <a:custGeom>
            <a:avLst/>
            <a:gdLst>
              <a:gd name="T0" fmla="*/ 0 w 3743369"/>
              <a:gd name="T1" fmla="*/ 3966060 h 221255"/>
              <a:gd name="T2" fmla="*/ 244650 w 3743369"/>
              <a:gd name="T3" fmla="*/ 0 h 221255"/>
              <a:gd name="T4" fmla="*/ 9988673 w 3743369"/>
              <a:gd name="T5" fmla="*/ 31488 h 221255"/>
              <a:gd name="T6" fmla="*/ 9994626 w 3743369"/>
              <a:gd name="T7" fmla="*/ 3994121 h 221255"/>
              <a:gd name="T8" fmla="*/ 0 w 3743369"/>
              <a:gd name="T9" fmla="*/ 3966060 h 221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3369" h="221255">
                <a:moveTo>
                  <a:pt x="0" y="219701"/>
                </a:moveTo>
                <a:lnTo>
                  <a:pt x="91631" y="0"/>
                </a:lnTo>
                <a:lnTo>
                  <a:pt x="3741140" y="1744"/>
                </a:lnTo>
                <a:cubicBezTo>
                  <a:pt x="3741142" y="74915"/>
                  <a:pt x="3743367" y="148084"/>
                  <a:pt x="3743369" y="221255"/>
                </a:cubicBezTo>
                <a:lnTo>
                  <a:pt x="0" y="219701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>
              <a:defRPr/>
            </a:pP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1463" indent="-271463">
              <a:buSzPct val="70000"/>
              <a:buFont typeface="Arial" panose="020B0604020202020204" pitchFamily="34" charset="0"/>
              <a:buChar char="█"/>
              <a:defRPr/>
            </a:lvl1pPr>
            <a:lvl2pPr marL="631825" indent="-271463">
              <a:buSzPct val="70000"/>
              <a:buFont typeface="Arial" panose="020B0604020202020204" pitchFamily="34" charset="0"/>
              <a:buChar char="█"/>
              <a:defRPr/>
            </a:lvl2pPr>
            <a:lvl3pPr marL="990600" indent="-268288">
              <a:buSzPct val="70000"/>
              <a:buFont typeface="Arial" panose="020B0604020202020204" pitchFamily="34" charset="0"/>
              <a:buChar char="█"/>
              <a:tabLst/>
              <a:defRPr/>
            </a:lvl3pPr>
            <a:lvl4pPr marL="1436688" indent="-266700">
              <a:buSzPct val="70000"/>
              <a:buFont typeface="Arial" panose="020B0604020202020204" pitchFamily="34" charset="0"/>
              <a:buChar char="█"/>
              <a:defRPr/>
            </a:lvl4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3F6D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714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39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38" y="476250"/>
            <a:ext cx="3889375" cy="2968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557338"/>
            <a:ext cx="40401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715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3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38" y="476250"/>
            <a:ext cx="3889375" cy="2968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38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3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97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91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20" descr="frankfu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207"/>
          <p:cNvSpPr>
            <a:spLocks noChangeArrowheads="1"/>
          </p:cNvSpPr>
          <p:nvPr/>
        </p:nvSpPr>
        <p:spPr bwMode="auto">
          <a:xfrm>
            <a:off x="312738" y="1290638"/>
            <a:ext cx="8521700" cy="517207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10800" rIns="54000" bIns="10800" anchor="ctr"/>
          <a:lstStyle/>
          <a:p>
            <a:pPr marL="131763" indent="-131763" algn="ctr" eaLnBrk="0" hangingPunct="0">
              <a:spcBef>
                <a:spcPct val="0"/>
              </a:spcBef>
              <a:buClr>
                <a:schemeClr val="accent2"/>
              </a:buClr>
              <a:buSzTx/>
              <a:buFont typeface="Monotype Sorts" pitchFamily="2" charset="2"/>
              <a:buNone/>
              <a:tabLst>
                <a:tab pos="2762250" algn="l"/>
              </a:tabLst>
            </a:pPr>
            <a:endParaRPr lang="en-US" sz="3800" b="1" dirty="0">
              <a:solidFill>
                <a:srgbClr val="2B285E"/>
              </a:solidFill>
            </a:endParaRPr>
          </a:p>
        </p:txBody>
      </p:sp>
      <p:sp>
        <p:nvSpPr>
          <p:cNvPr id="1029" name="Line 96"/>
          <p:cNvSpPr>
            <a:spLocks noChangeShapeType="1"/>
          </p:cNvSpPr>
          <p:nvPr/>
        </p:nvSpPr>
        <p:spPr bwMode="auto">
          <a:xfrm>
            <a:off x="266700" y="6751638"/>
            <a:ext cx="8610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8100" rIns="0" bIns="38100">
            <a:spAutoFit/>
          </a:bodyPr>
          <a:lstStyle/>
          <a:p>
            <a:endParaRPr lang="en-US" dirty="0"/>
          </a:p>
        </p:txBody>
      </p:sp>
      <p:sp>
        <p:nvSpPr>
          <p:cNvPr id="1030" name="Line 97"/>
          <p:cNvSpPr>
            <a:spLocks noChangeShapeType="1"/>
          </p:cNvSpPr>
          <p:nvPr/>
        </p:nvSpPr>
        <p:spPr bwMode="auto">
          <a:xfrm>
            <a:off x="266700" y="6553200"/>
            <a:ext cx="0" cy="1984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8100" rIns="0" bIns="38100">
            <a:spAutoFit/>
          </a:bodyPr>
          <a:lstStyle/>
          <a:p>
            <a:endParaRPr lang="en-US" dirty="0"/>
          </a:p>
        </p:txBody>
      </p:sp>
      <p:sp>
        <p:nvSpPr>
          <p:cNvPr id="1031" name="Line 98"/>
          <p:cNvSpPr>
            <a:spLocks noChangeShapeType="1"/>
          </p:cNvSpPr>
          <p:nvPr/>
        </p:nvSpPr>
        <p:spPr bwMode="auto">
          <a:xfrm>
            <a:off x="8877300" y="6553200"/>
            <a:ext cx="0" cy="1984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8100" rIns="0" bIns="38100">
            <a:spAutoFit/>
          </a:bodyPr>
          <a:lstStyle/>
          <a:p>
            <a:endParaRPr lang="en-US" dirty="0"/>
          </a:p>
        </p:txBody>
      </p:sp>
      <p:sp>
        <p:nvSpPr>
          <p:cNvPr id="1032" name="Text Box 189"/>
          <p:cNvSpPr txBox="1">
            <a:spLocks noChangeArrowheads="1"/>
          </p:cNvSpPr>
          <p:nvPr/>
        </p:nvSpPr>
        <p:spPr bwMode="auto">
          <a:xfrm>
            <a:off x="4427538" y="64865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fld id="{2C6B0767-6E6C-42C6-86E7-007DD7640FDA}" type="slidenum">
              <a:rPr lang="de-DE" sz="900" b="1" smtClean="0">
                <a:solidFill>
                  <a:srgbClr val="021240"/>
                </a:solidFill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de-DE" sz="900" b="1">
              <a:solidFill>
                <a:srgbClr val="021240"/>
              </a:solidFill>
            </a:endParaRPr>
          </a:p>
        </p:txBody>
      </p:sp>
      <p:sp>
        <p:nvSpPr>
          <p:cNvPr id="1033" name="Line 206"/>
          <p:cNvSpPr>
            <a:spLocks noChangeShapeType="1"/>
          </p:cNvSpPr>
          <p:nvPr/>
        </p:nvSpPr>
        <p:spPr bwMode="auto">
          <a:xfrm>
            <a:off x="266700" y="6751638"/>
            <a:ext cx="8610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8100" rIns="0" bIns="38100">
            <a:spAutoFit/>
          </a:bodyPr>
          <a:lstStyle/>
          <a:p>
            <a:endParaRPr lang="en-US" dirty="0"/>
          </a:p>
        </p:txBody>
      </p:sp>
      <p:sp>
        <p:nvSpPr>
          <p:cNvPr id="1034" name="Text Box 208"/>
          <p:cNvSpPr txBox="1">
            <a:spLocks noChangeArrowheads="1"/>
          </p:cNvSpPr>
          <p:nvPr/>
        </p:nvSpPr>
        <p:spPr bwMode="auto">
          <a:xfrm>
            <a:off x="301625" y="1196975"/>
            <a:ext cx="8547100" cy="17938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b="1">
              <a:solidFill>
                <a:srgbClr val="FFFFFF"/>
              </a:solidFill>
            </a:endParaRPr>
          </a:p>
        </p:txBody>
      </p:sp>
      <p:sp>
        <p:nvSpPr>
          <p:cNvPr id="1035" name="Rectangle 2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31187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</a:t>
            </a:r>
          </a:p>
          <a:p>
            <a:pPr lvl="1"/>
            <a:r>
              <a:rPr lang="de-DE"/>
              <a:t>Text</a:t>
            </a:r>
          </a:p>
          <a:p>
            <a:pPr lvl="2"/>
            <a:r>
              <a:rPr lang="de-DE"/>
              <a:t>Text</a:t>
            </a:r>
          </a:p>
        </p:txBody>
      </p:sp>
      <p:sp>
        <p:nvSpPr>
          <p:cNvPr id="1036" name="Text Box 217"/>
          <p:cNvSpPr txBox="1">
            <a:spLocks noChangeArrowheads="1"/>
          </p:cNvSpPr>
          <p:nvPr/>
        </p:nvSpPr>
        <p:spPr bwMode="auto">
          <a:xfrm>
            <a:off x="301625" y="6323013"/>
            <a:ext cx="8532813" cy="142875"/>
          </a:xfrm>
          <a:prstGeom prst="rect">
            <a:avLst/>
          </a:prstGeom>
          <a:solidFill>
            <a:srgbClr val="ACAC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800" b="1">
              <a:solidFill>
                <a:srgbClr val="FFFFFF"/>
              </a:solidFill>
            </a:endParaRPr>
          </a:p>
        </p:txBody>
      </p:sp>
      <p:sp>
        <p:nvSpPr>
          <p:cNvPr id="1037" name="Rectangle 218"/>
          <p:cNvSpPr>
            <a:spLocks noChangeArrowheads="1"/>
          </p:cNvSpPr>
          <p:nvPr/>
        </p:nvSpPr>
        <p:spPr bwMode="auto">
          <a:xfrm>
            <a:off x="6156325" y="6553200"/>
            <a:ext cx="268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8100" rIns="0" bIns="38100"/>
          <a:lstStyle/>
          <a:p>
            <a:pPr algn="r">
              <a:spcBef>
                <a:spcPct val="0"/>
              </a:spcBef>
              <a:buClr>
                <a:srgbClr val="990000"/>
              </a:buClr>
              <a:buSzPct val="95000"/>
              <a:buFont typeface="Wingdings" pitchFamily="2" charset="2"/>
              <a:buNone/>
            </a:pPr>
            <a:r>
              <a:rPr lang="de-DE" sz="900" b="1" dirty="0">
                <a:solidFill>
                  <a:srgbClr val="2B285E"/>
                </a:solidFill>
              </a:rPr>
              <a:t>IT-</a:t>
            </a:r>
            <a:r>
              <a:rPr lang="de-DE" sz="900" b="1" dirty="0">
                <a:solidFill>
                  <a:srgbClr val="A22222"/>
                </a:solidFill>
              </a:rPr>
              <a:t>Q</a:t>
            </a:r>
            <a:r>
              <a:rPr lang="de-DE" sz="900" b="1" dirty="0">
                <a:solidFill>
                  <a:srgbClr val="2B285E"/>
                </a:solidFill>
              </a:rPr>
              <a:t>Base GmbH</a:t>
            </a:r>
          </a:p>
        </p:txBody>
      </p:sp>
      <p:sp>
        <p:nvSpPr>
          <p:cNvPr id="1038" name="Line 229"/>
          <p:cNvSpPr>
            <a:spLocks noChangeShapeType="1"/>
          </p:cNvSpPr>
          <p:nvPr/>
        </p:nvSpPr>
        <p:spPr bwMode="auto">
          <a:xfrm>
            <a:off x="304800" y="1000125"/>
            <a:ext cx="8532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0" name="Rectangle 238"/>
          <p:cNvSpPr>
            <a:spLocks noChangeArrowheads="1"/>
          </p:cNvSpPr>
          <p:nvPr/>
        </p:nvSpPr>
        <p:spPr bwMode="auto">
          <a:xfrm>
            <a:off x="298450" y="6553200"/>
            <a:ext cx="268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8100" rIns="0" bIns="38100"/>
          <a:lstStyle/>
          <a:p>
            <a:pPr>
              <a:spcBef>
                <a:spcPct val="0"/>
              </a:spcBef>
              <a:buClr>
                <a:srgbClr val="990000"/>
              </a:buClr>
              <a:buSzPct val="95000"/>
              <a:buFont typeface="Wingdings" pitchFamily="2" charset="2"/>
              <a:buNone/>
            </a:pPr>
            <a:r>
              <a:rPr lang="en-US" sz="900" dirty="0"/>
              <a:t>DOORS Products and Assets</a:t>
            </a:r>
            <a:endParaRPr lang="de-DE" sz="900" b="1" dirty="0">
              <a:solidFill>
                <a:srgbClr val="2B285E"/>
              </a:solidFill>
            </a:endParaRPr>
          </a:p>
        </p:txBody>
      </p:sp>
      <p:sp>
        <p:nvSpPr>
          <p:cNvPr id="19" name="AutoShape 35"/>
          <p:cNvSpPr>
            <a:spLocks noChangeArrowheads="1"/>
          </p:cNvSpPr>
          <p:nvPr userDrawn="1"/>
        </p:nvSpPr>
        <p:spPr bwMode="auto">
          <a:xfrm>
            <a:off x="318195" y="257044"/>
            <a:ext cx="8521700" cy="752260"/>
          </a:xfrm>
          <a:prstGeom prst="homePlate">
            <a:avLst>
              <a:gd name="adj" fmla="val 0"/>
            </a:avLst>
          </a:prstGeom>
          <a:solidFill>
            <a:srgbClr val="FAFAF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90000" tIns="10800" rIns="54000" bIns="10800" anchor="ctr"/>
          <a:lstStyle/>
          <a:p>
            <a:pPr marL="131763" indent="-131763" algn="ctr" eaLnBrk="0" hangingPunct="0">
              <a:spcBef>
                <a:spcPct val="0"/>
              </a:spcBef>
              <a:buClr>
                <a:schemeClr val="accent2"/>
              </a:buClr>
              <a:buSzTx/>
              <a:buFont typeface="Monotype Sorts" pitchFamily="2" charset="2"/>
              <a:buNone/>
              <a:tabLst>
                <a:tab pos="2762250" algn="l"/>
              </a:tabLst>
              <a:defRPr/>
            </a:pPr>
            <a:endParaRPr lang="de-DE" sz="3800" b="1">
              <a:solidFill>
                <a:srgbClr val="2B285E"/>
              </a:solidFill>
            </a:endParaRPr>
          </a:p>
        </p:txBody>
      </p:sp>
      <p:sp>
        <p:nvSpPr>
          <p:cNvPr id="20" name="Rectangle 209"/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495300"/>
            <a:ext cx="38893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023876" cy="435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8" r:id="rId12"/>
    <p:sldLayoutId id="2147483829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19325A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19325A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19325A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19325A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19325A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 i="1">
          <a:solidFill>
            <a:srgbClr val="02124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 i="1">
          <a:solidFill>
            <a:srgbClr val="02124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 i="1">
          <a:solidFill>
            <a:srgbClr val="02124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 i="1">
          <a:solidFill>
            <a:srgbClr val="021240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95000"/>
        <a:buFont typeface="Wingdings" pitchFamily="2" charset="2"/>
        <a:buBlip>
          <a:blip r:embed="rId17"/>
        </a:buBlip>
        <a:defRPr sz="1600">
          <a:solidFill>
            <a:srgbClr val="19325A"/>
          </a:solidFill>
          <a:latin typeface="+mn-lt"/>
          <a:ea typeface="+mn-ea"/>
          <a:cs typeface="+mn-cs"/>
        </a:defRPr>
      </a:lvl1pPr>
      <a:lvl2pPr marL="542925" indent="-182563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90000"/>
        <a:buFont typeface="Wingdings" pitchFamily="2" charset="2"/>
        <a:buBlip>
          <a:blip r:embed="rId17"/>
        </a:buBlip>
        <a:defRPr sz="1500">
          <a:solidFill>
            <a:srgbClr val="19325A"/>
          </a:solidFill>
          <a:latin typeface="+mn-lt"/>
        </a:defRPr>
      </a:lvl2pPr>
      <a:lvl3pPr marL="895350" indent="-173038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85000"/>
        <a:buFont typeface="Wingdings" pitchFamily="2" charset="2"/>
        <a:buBlip>
          <a:blip r:embed="rId17"/>
        </a:buBlip>
        <a:defRPr sz="1400">
          <a:solidFill>
            <a:srgbClr val="19325A"/>
          </a:solidFill>
          <a:latin typeface="+mn-lt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80000"/>
        <a:buFont typeface="Arial" charset="0"/>
        <a:buBlip>
          <a:blip r:embed="rId18"/>
        </a:buBlip>
        <a:defRPr sz="1400">
          <a:solidFill>
            <a:srgbClr val="2B31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1600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600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600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600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6005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2" descr="ff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16" y="1371600"/>
            <a:ext cx="3393320" cy="494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35"/>
          <p:cNvSpPr>
            <a:spLocks noChangeArrowheads="1"/>
          </p:cNvSpPr>
          <p:nvPr/>
        </p:nvSpPr>
        <p:spPr bwMode="auto">
          <a:xfrm>
            <a:off x="307561" y="246409"/>
            <a:ext cx="8522777" cy="752260"/>
          </a:xfrm>
          <a:prstGeom prst="homePlate">
            <a:avLst>
              <a:gd name="adj" fmla="val 0"/>
            </a:avLst>
          </a:prstGeom>
          <a:gradFill>
            <a:gsLst>
              <a:gs pos="15837">
                <a:srgbClr val="FFFFFF"/>
              </a:gs>
              <a:gs pos="52965">
                <a:srgbClr val="686868"/>
              </a:gs>
              <a:gs pos="0">
                <a:srgbClr val="FFFFFF"/>
              </a:gs>
              <a:gs pos="99000">
                <a:srgbClr val="606060"/>
              </a:gs>
            </a:gsLst>
            <a:lin ang="0" scaled="0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90000" tIns="10800" rIns="54000" bIns="10800" anchor="ctr"/>
          <a:lstStyle/>
          <a:p>
            <a:pPr marL="131763" indent="-131763" algn="ctr" eaLnBrk="0" hangingPunct="0">
              <a:spcBef>
                <a:spcPct val="0"/>
              </a:spcBef>
              <a:buClr>
                <a:schemeClr val="accent2"/>
              </a:buClr>
              <a:buSzTx/>
              <a:buFont typeface="Monotype Sorts" pitchFamily="2" charset="2"/>
              <a:buNone/>
              <a:tabLst>
                <a:tab pos="2762250" algn="l"/>
              </a:tabLst>
              <a:defRPr/>
            </a:pPr>
            <a:endParaRPr lang="de-DE" sz="3800" b="1">
              <a:solidFill>
                <a:srgbClr val="2B285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8800" y="1375200"/>
            <a:ext cx="8529163" cy="4932082"/>
          </a:xfrm>
          <a:prstGeom prst="rect">
            <a:avLst/>
          </a:prstGeom>
          <a:gradFill rotWithShape="1">
            <a:gsLst>
              <a:gs pos="0">
                <a:srgbClr val="2645FF">
                  <a:alpha val="24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7178" name="Picture 37" descr="ibmpart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361" y="4360702"/>
            <a:ext cx="14414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50426" y="5298101"/>
            <a:ext cx="3940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 algn="r">
              <a:buClr>
                <a:srgbClr val="A22222"/>
              </a:buClr>
              <a:buSzTx/>
              <a:buFont typeface="Monotype Sorts" pitchFamily="2" charset="2"/>
              <a:buNone/>
            </a:pPr>
            <a:r>
              <a:rPr lang="en-US" sz="2000" b="1" dirty="0"/>
              <a:t>branchmanager@it-qbase.com</a:t>
            </a:r>
            <a:endParaRPr lang="en-US" sz="20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023876" cy="43586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1572" y="2381401"/>
            <a:ext cx="52577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4600" b="1"/>
              <a:t>BranchManager for DOORS</a:t>
            </a:r>
            <a:endParaRPr lang="en-US" sz="4600" b="1" dirty="0"/>
          </a:p>
        </p:txBody>
      </p:sp>
      <p:pic>
        <p:nvPicPr>
          <p:cNvPr id="11" name="Picture 3" descr="télécharge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95" y="4386713"/>
            <a:ext cx="1459084" cy="7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522495" y="1497178"/>
            <a:ext cx="3103980" cy="4527550"/>
          </a:xfrm>
        </p:spPr>
        <p:txBody>
          <a:bodyPr/>
          <a:lstStyle/>
          <a:p>
            <a:r>
              <a:rPr lang="en-US" sz="2400" dirty="0"/>
              <a:t>Merge Modules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976" y="2075935"/>
            <a:ext cx="7144656" cy="425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89" y="1200542"/>
            <a:ext cx="5160542" cy="519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59338" y="476250"/>
            <a:ext cx="38893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1" u="none" strike="noStrike" kern="0" cap="none" spc="0" normalizeH="0" baseline="0" noProof="0" dirty="0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DOORS </a:t>
            </a:r>
            <a:r>
              <a:rPr kumimoji="0" lang="de-DE" sz="1800" b="1" i="1" u="none" strike="noStrike" kern="0" cap="none" spc="0" normalizeH="0" baseline="0" noProof="0" dirty="0" err="1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BranchManager</a:t>
            </a:r>
            <a:br>
              <a:rPr kumimoji="0" lang="de-DE" sz="1800" b="1" i="1" u="none" strike="noStrike" kern="0" cap="none" spc="0" normalizeH="0" baseline="0" noProof="0" dirty="0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1800" b="1" i="1" u="none" strike="noStrike" kern="0" cap="none" spc="0" normalizeH="0" baseline="0" noProof="0" dirty="0" err="1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</a:t>
            </a:r>
            <a:r>
              <a:rPr kumimoji="0" lang="de-DE" sz="1800" b="1" i="1" u="none" strike="noStrike" kern="0" cap="none" spc="0" normalizeH="0" baseline="0" noProof="0" dirty="0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1" u="none" strike="noStrike" kern="0" cap="none" spc="0" normalizeH="0" baseline="0" noProof="0" dirty="0" err="1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Impressions</a:t>
            </a:r>
            <a:endParaRPr kumimoji="0" lang="de-DE" sz="1800" b="1" i="1" u="none" strike="noStrike" kern="0" cap="none" spc="0" normalizeH="0" baseline="0" noProof="0" dirty="0">
              <a:ln>
                <a:noFill/>
              </a:ln>
              <a:solidFill>
                <a:srgbClr val="19325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télécharg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23" y="240740"/>
            <a:ext cx="1459084" cy="7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bgerundetes Rechteck 7"/>
          <p:cNvSpPr/>
          <p:nvPr/>
        </p:nvSpPr>
        <p:spPr bwMode="auto">
          <a:xfrm>
            <a:off x="842211" y="2658979"/>
            <a:ext cx="1034715" cy="144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Blip>
                <a:blip r:embed="rId5"/>
              </a:buBlip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2B315E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814131" y="4327411"/>
            <a:ext cx="1034715" cy="144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Blip>
                <a:blip r:embed="rId5"/>
              </a:buBlip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2B315E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2510589" y="4808621"/>
            <a:ext cx="2590799" cy="4973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Blip>
                <a:blip r:embed="rId5"/>
              </a:buBlip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2B315E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5458327" y="2751221"/>
            <a:ext cx="4527884" cy="1844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Blip>
                <a:blip r:embed="rId5"/>
              </a:buBlip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2B315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9338" y="476250"/>
            <a:ext cx="3889375" cy="2968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/>
              <a:t>DOORS </a:t>
            </a:r>
            <a:r>
              <a:rPr lang="de-DE" dirty="0" err="1"/>
              <a:t>BranchManager</a:t>
            </a:r>
            <a:br>
              <a:rPr lang="de-DE" dirty="0"/>
            </a:b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Impressions</a:t>
            </a:r>
            <a:endParaRPr lang="de-DE" dirty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8589963" y="1557338"/>
            <a:ext cx="71437" cy="4535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323851" y="1484313"/>
            <a:ext cx="162613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22222"/>
              </a:buClr>
              <a:buSzTx/>
              <a:buFont typeface="Monotype Sorts" pitchFamily="2" charset="2"/>
              <a:buNone/>
            </a:pPr>
            <a:r>
              <a:rPr lang="de-DE" sz="2200" b="1">
                <a:solidFill>
                  <a:srgbClr val="990000"/>
                </a:solidFill>
              </a:rPr>
              <a:t>Compare</a:t>
            </a:r>
          </a:p>
        </p:txBody>
      </p:sp>
      <p:sp>
        <p:nvSpPr>
          <p:cNvPr id="11269" name="Text Box 21"/>
          <p:cNvSpPr txBox="1">
            <a:spLocks noChangeArrowheads="1"/>
          </p:cNvSpPr>
          <p:nvPr/>
        </p:nvSpPr>
        <p:spPr bwMode="auto">
          <a:xfrm>
            <a:off x="1231900" y="2289175"/>
            <a:ext cx="1809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80975" indent="-180975"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b="1" dirty="0"/>
          </a:p>
        </p:txBody>
      </p:sp>
      <p:pic>
        <p:nvPicPr>
          <p:cNvPr id="11270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916113"/>
            <a:ext cx="58340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34963" y="1989138"/>
            <a:ext cx="2536825" cy="996033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39999">
                <a:schemeClr val="bg2">
                  <a:lumMod val="20000"/>
                  <a:lumOff val="80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1500" dirty="0">
                <a:solidFill>
                  <a:schemeClr val="tx1"/>
                </a:solidFill>
              </a:rPr>
              <a:t>Comparison mechanism identifies differences between baselines and across branches</a:t>
            </a: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334963" y="3414700"/>
            <a:ext cx="2538412" cy="996033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39999">
                <a:schemeClr val="bg2">
                  <a:lumMod val="20000"/>
                  <a:lumOff val="80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1500" dirty="0">
                <a:solidFill>
                  <a:schemeClr val="tx1"/>
                </a:solidFill>
              </a:rPr>
              <a:t>Its intelligent comparison engine can compare based on a selectable list of attributes…</a:t>
            </a: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334963" y="4794250"/>
            <a:ext cx="2536825" cy="1226865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39999">
                <a:schemeClr val="bg2">
                  <a:lumMod val="20000"/>
                  <a:lumOff val="80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1500" dirty="0">
                <a:solidFill>
                  <a:schemeClr val="tx1"/>
                </a:solidFill>
              </a:rPr>
              <a:t>…and can detect changes in attributes, OLE objects, links and structural changes such as moving a requirement in the hierarchy.</a:t>
            </a:r>
          </a:p>
        </p:txBody>
      </p:sp>
      <p:grpSp>
        <p:nvGrpSpPr>
          <p:cNvPr id="2" name="Gruppieren 10"/>
          <p:cNvGrpSpPr/>
          <p:nvPr/>
        </p:nvGrpSpPr>
        <p:grpSpPr>
          <a:xfrm>
            <a:off x="4106226" y="1604429"/>
            <a:ext cx="3320964" cy="2112509"/>
            <a:chOff x="4355976" y="2900667"/>
            <a:chExt cx="3096344" cy="2112509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0"/>
          </a:gradFill>
        </p:grpSpPr>
        <p:sp>
          <p:nvSpPr>
            <p:cNvPr id="7" name="Rechteck 6"/>
            <p:cNvSpPr/>
            <p:nvPr/>
          </p:nvSpPr>
          <p:spPr bwMode="auto">
            <a:xfrm>
              <a:off x="4355976" y="2900667"/>
              <a:ext cx="3096344" cy="211250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lIns="360000" tIns="108000" rIns="0" bIns="108000"/>
            <a:lstStyle/>
            <a:p>
              <a:pPr>
                <a:buFont typeface="Arial" charset="0"/>
                <a:buNone/>
                <a:defRPr/>
              </a:pPr>
              <a:r>
                <a:rPr lang="de-DE" sz="1300" b="1">
                  <a:solidFill>
                    <a:schemeClr val="tx1"/>
                  </a:solidFill>
                </a:rPr>
                <a:t>Modify / delete/ add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>
                <a:spcBef>
                  <a:spcPts val="600"/>
                </a:spcBef>
                <a:buFont typeface="Arial" charset="0"/>
                <a:buNone/>
                <a:defRPr/>
              </a:pPr>
              <a:r>
                <a:rPr lang="de-DE" sz="1300" b="1">
                  <a:solidFill>
                    <a:schemeClr val="tx1"/>
                  </a:solidFill>
                </a:rPr>
                <a:t>Text attributes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>
                <a:spcBef>
                  <a:spcPts val="600"/>
                </a:spcBef>
                <a:buFont typeface="Arial" charset="0"/>
                <a:buNone/>
                <a:defRPr/>
              </a:pPr>
              <a:r>
                <a:rPr lang="de-DE" sz="1300" b="1">
                  <a:solidFill>
                    <a:schemeClr val="tx1"/>
                  </a:solidFill>
                </a:rPr>
                <a:t>OLE-Attributes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>
                <a:spcBef>
                  <a:spcPts val="600"/>
                </a:spcBef>
                <a:buFont typeface="Arial" charset="0"/>
                <a:buNone/>
                <a:defRPr/>
              </a:pPr>
              <a:r>
                <a:rPr lang="de-DE" sz="1300" b="1">
                  <a:solidFill>
                    <a:schemeClr val="tx1"/>
                  </a:solidFill>
                </a:rPr>
                <a:t>DOORS pictures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>
                <a:spcBef>
                  <a:spcPts val="600"/>
                </a:spcBef>
                <a:buFont typeface="Arial" charset="0"/>
                <a:buNone/>
                <a:defRPr/>
              </a:pPr>
              <a:r>
                <a:rPr lang="de-DE" sz="1300" b="1">
                  <a:solidFill>
                    <a:schemeClr val="tx1"/>
                  </a:solidFill>
                </a:rPr>
                <a:t>DOORS tables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>
                <a:spcBef>
                  <a:spcPts val="600"/>
                </a:spcBef>
                <a:buFont typeface="Arial" charset="0"/>
                <a:buNone/>
                <a:defRPr/>
              </a:pPr>
              <a:r>
                <a:rPr lang="de-DE" sz="1300" b="1">
                  <a:solidFill>
                    <a:schemeClr val="tx1"/>
                  </a:solidFill>
                </a:rPr>
                <a:t>Link changes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>
                <a:spcBef>
                  <a:spcPts val="600"/>
                </a:spcBef>
                <a:buFont typeface="Arial" charset="0"/>
                <a:buNone/>
                <a:defRPr/>
              </a:pPr>
              <a:r>
                <a:rPr lang="de-DE" sz="1300" b="1">
                  <a:solidFill>
                    <a:schemeClr val="tx1"/>
                  </a:solidFill>
                </a:rPr>
                <a:t>Object displacements</a:t>
              </a:r>
              <a:endParaRPr lang="de-DE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4427984" y="3017988"/>
              <a:ext cx="199532" cy="199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lIns="90000" tIns="46800" rIns="90000" bIns="46800"/>
            <a:lstStyle/>
            <a:p>
              <a:pPr marL="180975" indent="-180975">
                <a:buFont typeface="Arial" charset="0"/>
                <a:buBlip>
                  <a:blip r:embed="rId3"/>
                </a:buBlip>
                <a:defRPr/>
              </a:pPr>
              <a:endParaRPr lang="de-DE"/>
            </a:p>
          </p:txBody>
        </p:sp>
        <p:sp>
          <p:nvSpPr>
            <p:cNvPr id="83" name="Rechteck 82"/>
            <p:cNvSpPr/>
            <p:nvPr/>
          </p:nvSpPr>
          <p:spPr bwMode="auto">
            <a:xfrm>
              <a:off x="4427984" y="3286236"/>
              <a:ext cx="199532" cy="199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lIns="90000" tIns="46800" rIns="90000" bIns="46800"/>
            <a:lstStyle/>
            <a:p>
              <a:pPr marL="180975" indent="-180975">
                <a:buFont typeface="Arial" charset="0"/>
                <a:buBlip>
                  <a:blip r:embed="rId3"/>
                </a:buBlip>
                <a:defRPr/>
              </a:pPr>
              <a:endParaRPr lang="de-DE"/>
            </a:p>
          </p:txBody>
        </p:sp>
        <p:sp>
          <p:nvSpPr>
            <p:cNvPr id="84" name="Rechteck 83"/>
            <p:cNvSpPr/>
            <p:nvPr/>
          </p:nvSpPr>
          <p:spPr bwMode="auto">
            <a:xfrm>
              <a:off x="4427984" y="3556800"/>
              <a:ext cx="199532" cy="199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lIns="90000" tIns="46800" rIns="90000" bIns="46800"/>
            <a:lstStyle/>
            <a:p>
              <a:pPr marL="180975" indent="-180975">
                <a:buFont typeface="Arial" charset="0"/>
                <a:buBlip>
                  <a:blip r:embed="rId3"/>
                </a:buBlip>
                <a:defRPr/>
              </a:pPr>
              <a:endParaRPr lang="de-DE"/>
            </a:p>
          </p:txBody>
        </p:sp>
        <p:sp>
          <p:nvSpPr>
            <p:cNvPr id="85" name="Rechteck 84"/>
            <p:cNvSpPr/>
            <p:nvPr/>
          </p:nvSpPr>
          <p:spPr bwMode="auto">
            <a:xfrm>
              <a:off x="4427984" y="3826800"/>
              <a:ext cx="199532" cy="199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lIns="90000" tIns="46800" rIns="90000" bIns="46800"/>
            <a:lstStyle/>
            <a:p>
              <a:pPr marL="180975" indent="-180975">
                <a:buFont typeface="Arial" charset="0"/>
                <a:buBlip>
                  <a:blip r:embed="rId3"/>
                </a:buBlip>
                <a:defRPr/>
              </a:pPr>
              <a:endParaRPr lang="de-DE"/>
            </a:p>
          </p:txBody>
        </p:sp>
        <p:sp>
          <p:nvSpPr>
            <p:cNvPr id="86" name="Rechteck 85"/>
            <p:cNvSpPr/>
            <p:nvPr/>
          </p:nvSpPr>
          <p:spPr bwMode="auto">
            <a:xfrm>
              <a:off x="4427984" y="4096800"/>
              <a:ext cx="199532" cy="199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lIns="90000" tIns="46800" rIns="90000" bIns="46800"/>
            <a:lstStyle/>
            <a:p>
              <a:pPr marL="180975" indent="-180975">
                <a:buFont typeface="Arial" charset="0"/>
                <a:buBlip>
                  <a:blip r:embed="rId3"/>
                </a:buBlip>
                <a:defRPr/>
              </a:pPr>
              <a:endParaRPr lang="de-DE"/>
            </a:p>
          </p:txBody>
        </p:sp>
        <p:sp>
          <p:nvSpPr>
            <p:cNvPr id="87" name="Rechteck 86"/>
            <p:cNvSpPr/>
            <p:nvPr/>
          </p:nvSpPr>
          <p:spPr bwMode="auto">
            <a:xfrm>
              <a:off x="4427984" y="4366800"/>
              <a:ext cx="199532" cy="199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lIns="90000" tIns="46800" rIns="90000" bIns="46800"/>
            <a:lstStyle/>
            <a:p>
              <a:pPr marL="180975" indent="-180975">
                <a:buFont typeface="Arial" charset="0"/>
                <a:buBlip>
                  <a:blip r:embed="rId3"/>
                </a:buBlip>
                <a:defRPr/>
              </a:pPr>
              <a:endParaRPr lang="de-DE"/>
            </a:p>
          </p:txBody>
        </p:sp>
        <p:sp>
          <p:nvSpPr>
            <p:cNvPr id="88" name="Rechteck 87"/>
            <p:cNvSpPr/>
            <p:nvPr/>
          </p:nvSpPr>
          <p:spPr bwMode="auto">
            <a:xfrm>
              <a:off x="4427984" y="4636800"/>
              <a:ext cx="199532" cy="199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lIns="90000" tIns="46800" rIns="90000" bIns="46800"/>
            <a:lstStyle/>
            <a:p>
              <a:pPr marL="180975" indent="-180975">
                <a:buFont typeface="Arial" charset="0"/>
                <a:buBlip>
                  <a:blip r:embed="rId3"/>
                </a:buBlip>
                <a:defRPr/>
              </a:pPr>
              <a:endParaRPr lang="de-DE"/>
            </a:p>
          </p:txBody>
        </p:sp>
      </p:grpSp>
      <p:sp>
        <p:nvSpPr>
          <p:cNvPr id="11275" name="Freihandform 22"/>
          <p:cNvSpPr>
            <a:spLocks/>
          </p:cNvSpPr>
          <p:nvPr/>
        </p:nvSpPr>
        <p:spPr bwMode="auto">
          <a:xfrm>
            <a:off x="4213881" y="1673225"/>
            <a:ext cx="144463" cy="215900"/>
          </a:xfrm>
          <a:custGeom>
            <a:avLst/>
            <a:gdLst>
              <a:gd name="T0" fmla="*/ 0 w 381000"/>
              <a:gd name="T1" fmla="*/ 13676 h 265032"/>
              <a:gd name="T2" fmla="*/ 5 w 381000"/>
              <a:gd name="T3" fmla="*/ 27352 h 265032"/>
              <a:gd name="T4" fmla="*/ 9 w 381000"/>
              <a:gd name="T5" fmla="*/ 0 h 265032"/>
              <a:gd name="T6" fmla="*/ 9 w 381000"/>
              <a:gd name="T7" fmla="*/ 0 h 265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000" h="265032">
                <a:moveTo>
                  <a:pt x="0" y="130628"/>
                </a:moveTo>
                <a:cubicBezTo>
                  <a:pt x="77107" y="206828"/>
                  <a:pt x="154214" y="283028"/>
                  <a:pt x="217714" y="261257"/>
                </a:cubicBezTo>
                <a:cubicBezTo>
                  <a:pt x="281214" y="239486"/>
                  <a:pt x="381000" y="0"/>
                  <a:pt x="38100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1276" name="Freihandform 88"/>
          <p:cNvSpPr>
            <a:spLocks/>
          </p:cNvSpPr>
          <p:nvPr/>
        </p:nvSpPr>
        <p:spPr bwMode="auto">
          <a:xfrm>
            <a:off x="4213881" y="1939925"/>
            <a:ext cx="144463" cy="215900"/>
          </a:xfrm>
          <a:custGeom>
            <a:avLst/>
            <a:gdLst>
              <a:gd name="T0" fmla="*/ 0 w 381000"/>
              <a:gd name="T1" fmla="*/ 13676 h 265032"/>
              <a:gd name="T2" fmla="*/ 5 w 381000"/>
              <a:gd name="T3" fmla="*/ 27352 h 265032"/>
              <a:gd name="T4" fmla="*/ 9 w 381000"/>
              <a:gd name="T5" fmla="*/ 0 h 265032"/>
              <a:gd name="T6" fmla="*/ 9 w 381000"/>
              <a:gd name="T7" fmla="*/ 0 h 265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000" h="265032">
                <a:moveTo>
                  <a:pt x="0" y="130628"/>
                </a:moveTo>
                <a:cubicBezTo>
                  <a:pt x="77107" y="206828"/>
                  <a:pt x="154214" y="283028"/>
                  <a:pt x="217714" y="261257"/>
                </a:cubicBezTo>
                <a:cubicBezTo>
                  <a:pt x="281214" y="239486"/>
                  <a:pt x="381000" y="0"/>
                  <a:pt x="38100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1277" name="Freihandform 89"/>
          <p:cNvSpPr>
            <a:spLocks/>
          </p:cNvSpPr>
          <p:nvPr/>
        </p:nvSpPr>
        <p:spPr bwMode="auto">
          <a:xfrm>
            <a:off x="4213881" y="2209800"/>
            <a:ext cx="144463" cy="215900"/>
          </a:xfrm>
          <a:custGeom>
            <a:avLst/>
            <a:gdLst>
              <a:gd name="T0" fmla="*/ 0 w 381000"/>
              <a:gd name="T1" fmla="*/ 13676 h 265032"/>
              <a:gd name="T2" fmla="*/ 5 w 381000"/>
              <a:gd name="T3" fmla="*/ 27352 h 265032"/>
              <a:gd name="T4" fmla="*/ 9 w 381000"/>
              <a:gd name="T5" fmla="*/ 0 h 265032"/>
              <a:gd name="T6" fmla="*/ 9 w 381000"/>
              <a:gd name="T7" fmla="*/ 0 h 265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000" h="265032">
                <a:moveTo>
                  <a:pt x="0" y="130628"/>
                </a:moveTo>
                <a:cubicBezTo>
                  <a:pt x="77107" y="206828"/>
                  <a:pt x="154214" y="283028"/>
                  <a:pt x="217714" y="261257"/>
                </a:cubicBezTo>
                <a:cubicBezTo>
                  <a:pt x="281214" y="239486"/>
                  <a:pt x="381000" y="0"/>
                  <a:pt x="38100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1278" name="Freihandform 90"/>
          <p:cNvSpPr>
            <a:spLocks/>
          </p:cNvSpPr>
          <p:nvPr/>
        </p:nvSpPr>
        <p:spPr bwMode="auto">
          <a:xfrm>
            <a:off x="4213881" y="2484438"/>
            <a:ext cx="144463" cy="214312"/>
          </a:xfrm>
          <a:custGeom>
            <a:avLst/>
            <a:gdLst>
              <a:gd name="T0" fmla="*/ 0 w 381000"/>
              <a:gd name="T1" fmla="*/ 12702 h 265032"/>
              <a:gd name="T2" fmla="*/ 5 w 381000"/>
              <a:gd name="T3" fmla="*/ 25405 h 265032"/>
              <a:gd name="T4" fmla="*/ 9 w 381000"/>
              <a:gd name="T5" fmla="*/ 0 h 265032"/>
              <a:gd name="T6" fmla="*/ 9 w 381000"/>
              <a:gd name="T7" fmla="*/ 0 h 265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000" h="265032">
                <a:moveTo>
                  <a:pt x="0" y="130628"/>
                </a:moveTo>
                <a:cubicBezTo>
                  <a:pt x="77107" y="206828"/>
                  <a:pt x="154214" y="283028"/>
                  <a:pt x="217714" y="261257"/>
                </a:cubicBezTo>
                <a:cubicBezTo>
                  <a:pt x="281214" y="239486"/>
                  <a:pt x="381000" y="0"/>
                  <a:pt x="38100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1279" name="Freihandform 91"/>
          <p:cNvSpPr>
            <a:spLocks/>
          </p:cNvSpPr>
          <p:nvPr/>
        </p:nvSpPr>
        <p:spPr bwMode="auto">
          <a:xfrm>
            <a:off x="4213881" y="2749550"/>
            <a:ext cx="144463" cy="215900"/>
          </a:xfrm>
          <a:custGeom>
            <a:avLst/>
            <a:gdLst>
              <a:gd name="T0" fmla="*/ 0 w 381000"/>
              <a:gd name="T1" fmla="*/ 13676 h 265032"/>
              <a:gd name="T2" fmla="*/ 5 w 381000"/>
              <a:gd name="T3" fmla="*/ 27352 h 265032"/>
              <a:gd name="T4" fmla="*/ 9 w 381000"/>
              <a:gd name="T5" fmla="*/ 0 h 265032"/>
              <a:gd name="T6" fmla="*/ 9 w 381000"/>
              <a:gd name="T7" fmla="*/ 0 h 265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000" h="265032">
                <a:moveTo>
                  <a:pt x="0" y="130628"/>
                </a:moveTo>
                <a:cubicBezTo>
                  <a:pt x="77107" y="206828"/>
                  <a:pt x="154214" y="283028"/>
                  <a:pt x="217714" y="261257"/>
                </a:cubicBezTo>
                <a:cubicBezTo>
                  <a:pt x="281214" y="239486"/>
                  <a:pt x="381000" y="0"/>
                  <a:pt x="38100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1280" name="Freihandform 92"/>
          <p:cNvSpPr>
            <a:spLocks/>
          </p:cNvSpPr>
          <p:nvPr/>
        </p:nvSpPr>
        <p:spPr bwMode="auto">
          <a:xfrm>
            <a:off x="4213881" y="3024188"/>
            <a:ext cx="144463" cy="215900"/>
          </a:xfrm>
          <a:custGeom>
            <a:avLst/>
            <a:gdLst>
              <a:gd name="T0" fmla="*/ 0 w 381000"/>
              <a:gd name="T1" fmla="*/ 13676 h 265032"/>
              <a:gd name="T2" fmla="*/ 5 w 381000"/>
              <a:gd name="T3" fmla="*/ 27352 h 265032"/>
              <a:gd name="T4" fmla="*/ 9 w 381000"/>
              <a:gd name="T5" fmla="*/ 0 h 265032"/>
              <a:gd name="T6" fmla="*/ 9 w 381000"/>
              <a:gd name="T7" fmla="*/ 0 h 265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000" h="265032">
                <a:moveTo>
                  <a:pt x="0" y="130628"/>
                </a:moveTo>
                <a:cubicBezTo>
                  <a:pt x="77107" y="206828"/>
                  <a:pt x="154214" y="283028"/>
                  <a:pt x="217714" y="261257"/>
                </a:cubicBezTo>
                <a:cubicBezTo>
                  <a:pt x="281214" y="239486"/>
                  <a:pt x="381000" y="0"/>
                  <a:pt x="38100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1281" name="Freihandform 93"/>
          <p:cNvSpPr>
            <a:spLocks/>
          </p:cNvSpPr>
          <p:nvPr/>
        </p:nvSpPr>
        <p:spPr bwMode="auto">
          <a:xfrm>
            <a:off x="4213881" y="3294063"/>
            <a:ext cx="144463" cy="214312"/>
          </a:xfrm>
          <a:custGeom>
            <a:avLst/>
            <a:gdLst>
              <a:gd name="T0" fmla="*/ 0 w 381000"/>
              <a:gd name="T1" fmla="*/ 12702 h 265032"/>
              <a:gd name="T2" fmla="*/ 5 w 381000"/>
              <a:gd name="T3" fmla="*/ 25405 h 265032"/>
              <a:gd name="T4" fmla="*/ 9 w 381000"/>
              <a:gd name="T5" fmla="*/ 0 h 265032"/>
              <a:gd name="T6" fmla="*/ 9 w 381000"/>
              <a:gd name="T7" fmla="*/ 0 h 265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000" h="265032">
                <a:moveTo>
                  <a:pt x="0" y="130628"/>
                </a:moveTo>
                <a:cubicBezTo>
                  <a:pt x="77107" y="206828"/>
                  <a:pt x="154214" y="283028"/>
                  <a:pt x="217714" y="261257"/>
                </a:cubicBezTo>
                <a:cubicBezTo>
                  <a:pt x="281214" y="239486"/>
                  <a:pt x="381000" y="0"/>
                  <a:pt x="38100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pic>
        <p:nvPicPr>
          <p:cNvPr id="26" name="Picture 3" descr="télécharg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23" y="240740"/>
            <a:ext cx="1459084" cy="7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Maintenance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409703"/>
            <a:ext cx="7696200" cy="3124200"/>
          </a:xfrm>
        </p:spPr>
        <p:txBody>
          <a:bodyPr>
            <a:normAutofit/>
          </a:bodyPr>
          <a:lstStyle/>
          <a:p>
            <a:r>
              <a:rPr lang="en-US" sz="1800" dirty="0"/>
              <a:t>What</a:t>
            </a:r>
          </a:p>
          <a:p>
            <a:pPr marL="360362" lvl="1" indent="0">
              <a:buNone/>
            </a:pPr>
            <a:r>
              <a:rPr lang="en-US" sz="1800"/>
              <a:t>- Branch </a:t>
            </a:r>
            <a:r>
              <a:rPr lang="en-US" sz="1800" dirty="0"/>
              <a:t>off the main development to support released product</a:t>
            </a:r>
          </a:p>
          <a:p>
            <a:r>
              <a:rPr lang="en-US" sz="1800" dirty="0"/>
              <a:t>Why</a:t>
            </a:r>
          </a:p>
          <a:p>
            <a:pPr marL="360362" lvl="1" indent="0">
              <a:buNone/>
            </a:pPr>
            <a:r>
              <a:rPr lang="en-US" sz="1800"/>
              <a:t>- Enable </a:t>
            </a:r>
            <a:r>
              <a:rPr lang="en-US" sz="1800" dirty="0"/>
              <a:t>a clear separation of current development and released and maintained assets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1042557" y="3962400"/>
            <a:ext cx="6858000" cy="304800"/>
            <a:chOff x="762000" y="3962400"/>
            <a:chExt cx="6858000" cy="304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62000" y="4114800"/>
              <a:ext cx="6858000" cy="158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iamond 5"/>
            <p:cNvSpPr/>
            <p:nvPr/>
          </p:nvSpPr>
          <p:spPr>
            <a:xfrm>
              <a:off x="1143000" y="3962400"/>
              <a:ext cx="304800" cy="304800"/>
            </a:xfrm>
            <a:prstGeom prst="diamon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2743200" y="3962400"/>
              <a:ext cx="304800" cy="304800"/>
            </a:xfrm>
            <a:prstGeom prst="diamon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4419600" y="3962400"/>
              <a:ext cx="304800" cy="304800"/>
            </a:xfrm>
            <a:prstGeom prst="diamon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6172200" y="3962400"/>
              <a:ext cx="304800" cy="304800"/>
            </a:xfrm>
            <a:prstGeom prst="diamon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3252357" y="4343400"/>
            <a:ext cx="1447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7" idx="1"/>
          </p:cNvCxnSpPr>
          <p:nvPr/>
        </p:nvCxnSpPr>
        <p:spPr>
          <a:xfrm rot="10800000" flipH="1" flipV="1">
            <a:off x="4776358" y="5334000"/>
            <a:ext cx="32004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/>
          <p:nvPr/>
        </p:nvSpPr>
        <p:spPr>
          <a:xfrm>
            <a:off x="4776358" y="5181600"/>
            <a:ext cx="304800" cy="30480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6528958" y="5181600"/>
            <a:ext cx="304800" cy="30480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081157" y="5562600"/>
            <a:ext cx="1600200" cy="457200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2157" y="6019800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Apply Fix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7357" y="35814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R1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47557" y="35814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R2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3957" y="35814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R3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6557" y="35814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R4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00157" y="48768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R2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2757" y="487680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R2.1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9957" y="4724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Branch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9157" y="3200400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i="1" dirty="0"/>
              <a:t>Project Development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5557" y="5181600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i="1" dirty="0"/>
              <a:t>Project Maintenance R2</a:t>
            </a:r>
          </a:p>
        </p:txBody>
      </p:sp>
    </p:spTree>
    <p:extLst>
      <p:ext uri="{BB962C8B-B14F-4D97-AF65-F5344CB8AC3E}">
        <p14:creationId xmlns:p14="http://schemas.microsoft.com/office/powerpoint/2010/main" val="35335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8319" y="1409705"/>
            <a:ext cx="7467600" cy="5364163"/>
          </a:xfrm>
        </p:spPr>
        <p:txBody>
          <a:bodyPr>
            <a:normAutofit/>
          </a:bodyPr>
          <a:lstStyle/>
          <a:p>
            <a:r>
              <a:rPr lang="en-US" sz="1800" dirty="0"/>
              <a:t>What</a:t>
            </a:r>
          </a:p>
          <a:p>
            <a:pPr marL="360362" lvl="1" indent="0">
              <a:buNone/>
            </a:pPr>
            <a:r>
              <a:rPr lang="en-US" sz="1800" dirty="0"/>
              <a:t>Branch off the main development to individual development</a:t>
            </a:r>
          </a:p>
          <a:p>
            <a:r>
              <a:rPr lang="en-US" sz="1800" dirty="0"/>
              <a:t>Why</a:t>
            </a:r>
          </a:p>
          <a:p>
            <a:pPr marL="360362" lvl="1" indent="0">
              <a:buNone/>
            </a:pPr>
            <a:r>
              <a:rPr lang="en-US" sz="1800" dirty="0"/>
              <a:t>Enable a clear separation of current approved content </a:t>
            </a:r>
          </a:p>
          <a:p>
            <a:pPr marL="360362" lvl="1" indent="0">
              <a:buNone/>
            </a:pPr>
            <a:r>
              <a:rPr lang="en-US" sz="1800" dirty="0"/>
              <a:t>Enables simultaneous development without conflict</a:t>
            </a:r>
          </a:p>
          <a:p>
            <a:pPr marL="360362" lvl="1" indent="0">
              <a:buNone/>
            </a:pPr>
            <a:r>
              <a:rPr lang="en-US" sz="1800" dirty="0"/>
              <a:t>Enables the selective inclusion of changes</a:t>
            </a:r>
          </a:p>
          <a:p>
            <a:pPr marL="360362" lvl="1" indent="0">
              <a:buNone/>
            </a:pPr>
            <a:r>
              <a:rPr lang="en-US" sz="1800" dirty="0"/>
              <a:t>Evaluation of changes before being shared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607130" y="2774373"/>
            <a:ext cx="7193970" cy="3543300"/>
            <a:chOff x="495303" y="2511623"/>
            <a:chExt cx="8724160" cy="4117777"/>
          </a:xfrm>
        </p:grpSpPr>
        <p:grpSp>
          <p:nvGrpSpPr>
            <p:cNvPr id="3" name="Group 5"/>
            <p:cNvGrpSpPr/>
            <p:nvPr/>
          </p:nvGrpSpPr>
          <p:grpSpPr>
            <a:xfrm>
              <a:off x="1028703" y="4343400"/>
              <a:ext cx="7924800" cy="304800"/>
              <a:chOff x="-381000" y="4010799"/>
              <a:chExt cx="7924800" cy="3048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10800000" flipH="1">
                <a:off x="-304800" y="4163199"/>
                <a:ext cx="7848600" cy="1588"/>
              </a:xfrm>
              <a:prstGeom prst="line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" name="Diamond 7"/>
              <p:cNvSpPr/>
              <p:nvPr/>
            </p:nvSpPr>
            <p:spPr>
              <a:xfrm>
                <a:off x="-381000" y="4010799"/>
                <a:ext cx="304800" cy="304800"/>
              </a:xfrm>
              <a:prstGeom prst="diamond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buNone/>
                </a:pP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Diamond 9"/>
              <p:cNvSpPr/>
              <p:nvPr/>
            </p:nvSpPr>
            <p:spPr>
              <a:xfrm>
                <a:off x="4419600" y="4010799"/>
                <a:ext cx="304800" cy="304800"/>
              </a:xfrm>
              <a:prstGeom prst="diamond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buNone/>
                </a:pP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Diamond 10"/>
              <p:cNvSpPr/>
              <p:nvPr/>
            </p:nvSpPr>
            <p:spPr>
              <a:xfrm>
                <a:off x="6858000" y="4010799"/>
                <a:ext cx="304800" cy="304800"/>
              </a:xfrm>
              <a:prstGeom prst="diamond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buNone/>
                </a:pP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95303" y="3810000"/>
              <a:ext cx="21098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i="1" dirty="0"/>
                <a:t>Shared Development</a:t>
              </a:r>
            </a:p>
          </p:txBody>
        </p:sp>
        <p:grpSp>
          <p:nvGrpSpPr>
            <p:cNvPr id="5" name="Group 63"/>
            <p:cNvGrpSpPr/>
            <p:nvPr/>
          </p:nvGrpSpPr>
          <p:grpSpPr>
            <a:xfrm>
              <a:off x="1181103" y="4676001"/>
              <a:ext cx="2895600" cy="1953399"/>
              <a:chOff x="838200" y="4676001"/>
              <a:chExt cx="2895600" cy="195339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990600" y="4676001"/>
                <a:ext cx="838200" cy="76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2"/>
              <p:cNvGrpSpPr/>
              <p:nvPr/>
            </p:nvGrpSpPr>
            <p:grpSpPr>
              <a:xfrm>
                <a:off x="1676400" y="5514201"/>
                <a:ext cx="2057400" cy="304800"/>
                <a:chOff x="4495800" y="5181600"/>
                <a:chExt cx="2057401" cy="304800"/>
              </a:xfrm>
            </p:grpSpPr>
            <p:cxnSp>
              <p:nvCxnSpPr>
                <p:cNvPr id="14" name="Straight Connector 13"/>
                <p:cNvCxnSpPr>
                  <a:stCxn id="15" idx="1"/>
                  <a:endCxn id="16" idx="3"/>
                </p:cNvCxnSpPr>
                <p:nvPr/>
              </p:nvCxnSpPr>
              <p:spPr>
                <a:xfrm rot="10800000" flipH="1">
                  <a:off x="4495800" y="5334000"/>
                  <a:ext cx="2057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Diamond 14"/>
                <p:cNvSpPr/>
                <p:nvPr/>
              </p:nvSpPr>
              <p:spPr>
                <a:xfrm>
                  <a:off x="4495801" y="5181600"/>
                  <a:ext cx="304800" cy="304800"/>
                </a:xfrm>
                <a:prstGeom prst="diamond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buNone/>
                  </a:pP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Diamond 15"/>
                <p:cNvSpPr/>
                <p:nvPr/>
              </p:nvSpPr>
              <p:spPr>
                <a:xfrm>
                  <a:off x="6248401" y="5181600"/>
                  <a:ext cx="304800" cy="304800"/>
                </a:xfrm>
                <a:prstGeom prst="diamond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buNone/>
                  </a:pP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Curved Up Arrow 16"/>
              <p:cNvSpPr/>
              <p:nvPr/>
            </p:nvSpPr>
            <p:spPr>
              <a:xfrm>
                <a:off x="1981201" y="5895201"/>
                <a:ext cx="1600200" cy="457200"/>
              </a:xfrm>
              <a:prstGeom prst="curvedUpArrow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buNone/>
                </a:pP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3601" y="6352401"/>
                <a:ext cx="11801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/>
                  <a:t>Apply Change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8200" y="5057001"/>
                <a:ext cx="670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/>
                  <a:t>Branch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6800" y="5514201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i="1" dirty="0"/>
                  <a:t>Sally</a:t>
                </a: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3886203" y="4866501"/>
              <a:ext cx="6858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314703" y="4828401"/>
              <a:ext cx="944489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200" dirty="0"/>
                <a:t>Approve &amp; </a:t>
              </a:r>
            </a:p>
            <a:p>
              <a:pPr algn="ctr">
                <a:buNone/>
              </a:pPr>
              <a:r>
                <a:rPr lang="en-US" sz="1200" dirty="0"/>
                <a:t>Share</a:t>
              </a:r>
            </a:p>
          </p:txBody>
        </p:sp>
        <p:grpSp>
          <p:nvGrpSpPr>
            <p:cNvPr id="9" name="Group 33"/>
            <p:cNvGrpSpPr/>
            <p:nvPr/>
          </p:nvGrpSpPr>
          <p:grpSpPr>
            <a:xfrm>
              <a:off x="5829303" y="3349823"/>
              <a:ext cx="2057400" cy="304800"/>
              <a:chOff x="4495800" y="5181600"/>
              <a:chExt cx="2057401" cy="304800"/>
            </a:xfrm>
          </p:grpSpPr>
          <p:cxnSp>
            <p:nvCxnSpPr>
              <p:cNvPr id="35" name="Straight Connector 34"/>
              <p:cNvCxnSpPr>
                <a:stCxn id="36" idx="1"/>
                <a:endCxn id="37" idx="3"/>
              </p:cNvCxnSpPr>
              <p:nvPr/>
            </p:nvCxnSpPr>
            <p:spPr>
              <a:xfrm rot="10800000" flipH="1">
                <a:off x="4495800" y="5334000"/>
                <a:ext cx="20574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Diamond 35"/>
              <p:cNvSpPr/>
              <p:nvPr/>
            </p:nvSpPr>
            <p:spPr>
              <a:xfrm>
                <a:off x="4495801" y="5181600"/>
                <a:ext cx="304800" cy="304800"/>
              </a:xfrm>
              <a:prstGeom prst="diamon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buNone/>
                </a:pP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Diamond 36"/>
              <p:cNvSpPr/>
              <p:nvPr/>
            </p:nvSpPr>
            <p:spPr>
              <a:xfrm>
                <a:off x="6248401" y="5181600"/>
                <a:ext cx="304800" cy="304800"/>
              </a:xfrm>
              <a:prstGeom prst="diamon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buNone/>
                </a:pP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Curved Up Arrow 37"/>
            <p:cNvSpPr/>
            <p:nvPr/>
          </p:nvSpPr>
          <p:spPr>
            <a:xfrm flipV="1">
              <a:off x="6057904" y="2816423"/>
              <a:ext cx="1600200" cy="457200"/>
            </a:xfrm>
            <a:prstGeom prst="curved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86504" y="2511623"/>
              <a:ext cx="1180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/>
                <a:t>Apply Change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19703" y="334982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/>
                <a:t>Bob</a:t>
              </a:r>
            </a:p>
          </p:txBody>
        </p:sp>
        <p:sp>
          <p:nvSpPr>
            <p:cNvPr id="45" name="Diamond 44"/>
            <p:cNvSpPr/>
            <p:nvPr/>
          </p:nvSpPr>
          <p:spPr>
            <a:xfrm>
              <a:off x="4381503" y="4343400"/>
              <a:ext cx="304800" cy="304800"/>
            </a:xfrm>
            <a:prstGeom prst="diamon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4686303" y="3657601"/>
              <a:ext cx="1066800" cy="6857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533903" y="3810000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/>
                <a:t>Branch</a:t>
              </a:r>
            </a:p>
          </p:txBody>
        </p:sp>
        <p:pic>
          <p:nvPicPr>
            <p:cNvPr id="1028" name="Picture 4" descr="C:\Users\rcbaillargeon\AppData\Local\Microsoft\Windows\Temporary Internet Files\Content.IE5\Z5S0M31F\MC90044131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81503" y="4751388"/>
              <a:ext cx="1039812" cy="1039812"/>
            </a:xfrm>
            <a:prstGeom prst="rect">
              <a:avLst/>
            </a:prstGeom>
            <a:noFill/>
          </p:spPr>
        </p:pic>
        <p:cxnSp>
          <p:nvCxnSpPr>
            <p:cNvPr id="57" name="Straight Arrow Connector 56"/>
            <p:cNvCxnSpPr/>
            <p:nvPr/>
          </p:nvCxnSpPr>
          <p:spPr>
            <a:xfrm rot="16200000" flipH="1">
              <a:off x="7886703" y="3657598"/>
              <a:ext cx="381003" cy="228601"/>
            </a:xfrm>
            <a:prstGeom prst="straightConnector1">
              <a:avLst/>
            </a:prstGeom>
            <a:ln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343903" y="3276600"/>
              <a:ext cx="875560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200" dirty="0"/>
                <a:t>Reject &amp; </a:t>
              </a:r>
            </a:p>
            <a:p>
              <a:pPr algn="ctr">
                <a:buNone/>
              </a:pPr>
              <a:r>
                <a:rPr lang="en-US" sz="1200" dirty="0"/>
                <a:t>Not Share</a:t>
              </a:r>
            </a:p>
          </p:txBody>
        </p:sp>
        <p:pic>
          <p:nvPicPr>
            <p:cNvPr id="1027" name="Picture 3" descr="C:\Users\rcbaillargeon\AppData\Local\Microsoft\Windows\Temporary Internet Files\Content.IE5\DBOGQYY2\MC90043958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8103" y="3733800"/>
              <a:ext cx="900127" cy="762000"/>
            </a:xfrm>
            <a:prstGeom prst="rect">
              <a:avLst/>
            </a:prstGeom>
            <a:noFill/>
          </p:spPr>
        </p:pic>
      </p:grpSp>
      <p:sp>
        <p:nvSpPr>
          <p:cNvPr id="41" name="Parallelogramm 3"/>
          <p:cNvSpPr>
            <a:spLocks/>
          </p:cNvSpPr>
          <p:nvPr/>
        </p:nvSpPr>
        <p:spPr bwMode="auto">
          <a:xfrm>
            <a:off x="3887493" y="490538"/>
            <a:ext cx="4232275" cy="317500"/>
          </a:xfrm>
          <a:custGeom>
            <a:avLst/>
            <a:gdLst>
              <a:gd name="T0" fmla="*/ 0 w 3743369"/>
              <a:gd name="T1" fmla="*/ 3966060 h 221255"/>
              <a:gd name="T2" fmla="*/ 244650 w 3743369"/>
              <a:gd name="T3" fmla="*/ 0 h 221255"/>
              <a:gd name="T4" fmla="*/ 9988673 w 3743369"/>
              <a:gd name="T5" fmla="*/ 31488 h 221255"/>
              <a:gd name="T6" fmla="*/ 9994626 w 3743369"/>
              <a:gd name="T7" fmla="*/ 3994121 h 221255"/>
              <a:gd name="T8" fmla="*/ 0 w 3743369"/>
              <a:gd name="T9" fmla="*/ 3966060 h 221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3369" h="221255">
                <a:moveTo>
                  <a:pt x="0" y="219701"/>
                </a:moveTo>
                <a:lnTo>
                  <a:pt x="91631" y="0"/>
                </a:lnTo>
                <a:lnTo>
                  <a:pt x="3741140" y="1744"/>
                </a:lnTo>
                <a:cubicBezTo>
                  <a:pt x="3741142" y="74915"/>
                  <a:pt x="3743367" y="148084"/>
                  <a:pt x="3743369" y="221255"/>
                </a:cubicBezTo>
                <a:lnTo>
                  <a:pt x="0" y="219701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Pattern: Personal Sandbox &amp; Change Evaluation</a:t>
            </a:r>
          </a:p>
        </p:txBody>
      </p:sp>
    </p:spTree>
    <p:extLst>
      <p:ext uri="{BB962C8B-B14F-4D97-AF65-F5344CB8AC3E}">
        <p14:creationId xmlns:p14="http://schemas.microsoft.com/office/powerpoint/2010/main" val="3598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0" y="496800"/>
            <a:ext cx="3888000" cy="298800"/>
          </a:xfrm>
        </p:spPr>
        <p:txBody>
          <a:bodyPr/>
          <a:lstStyle/>
          <a:p>
            <a:r>
              <a:rPr lang="en-US" dirty="0"/>
              <a:t>Pattern: Shared Requirements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4056" y="1443037"/>
            <a:ext cx="8231187" cy="4527550"/>
          </a:xfrm>
        </p:spPr>
        <p:txBody>
          <a:bodyPr>
            <a:normAutofit/>
          </a:bodyPr>
          <a:lstStyle/>
          <a:p>
            <a:r>
              <a:rPr lang="en-US" sz="1800" dirty="0"/>
              <a:t>What</a:t>
            </a:r>
          </a:p>
          <a:p>
            <a:pPr marL="360362" lvl="1" indent="0">
              <a:buNone/>
            </a:pPr>
            <a:r>
              <a:rPr lang="en-US" sz="1800"/>
              <a:t>-Baseline </a:t>
            </a:r>
            <a:r>
              <a:rPr lang="en-US" sz="1800" dirty="0"/>
              <a:t>set of requirements set over an entire product base.  Boilerplate requirements, baseline capabilities, “platform” requirements.</a:t>
            </a:r>
          </a:p>
          <a:p>
            <a:r>
              <a:rPr lang="en-US" sz="1800" dirty="0"/>
              <a:t>Why</a:t>
            </a:r>
          </a:p>
          <a:p>
            <a:pPr marL="360362" lvl="1" indent="0">
              <a:buNone/>
            </a:pPr>
            <a:r>
              <a:rPr lang="en-US" sz="1800" dirty="0"/>
              <a:t>Common sets of requirements are common across multiple products</a:t>
            </a:r>
          </a:p>
          <a:p>
            <a:pPr marL="722312" lvl="2" indent="0">
              <a:buNone/>
            </a:pPr>
            <a:r>
              <a:rPr lang="en-US" sz="1600" dirty="0"/>
              <a:t>Subset &amp; extend requirements</a:t>
            </a:r>
          </a:p>
          <a:p>
            <a:pPr marL="722312" lvl="2" indent="0">
              <a:buNone/>
            </a:pPr>
            <a:r>
              <a:rPr lang="en-US" sz="1600" dirty="0"/>
              <a:t>Identify changes and merge updates from the common set.</a:t>
            </a:r>
          </a:p>
          <a:p>
            <a:pPr marL="722312" lvl="2" indent="0">
              <a:buNone/>
            </a:pPr>
            <a:r>
              <a:rPr lang="en-US" sz="1600" dirty="0"/>
              <a:t>Update the core requirements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63782" y="4333008"/>
            <a:ext cx="68580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>
            <a:off x="1544782" y="4180608"/>
            <a:ext cx="304800" cy="304800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821382" y="4180608"/>
            <a:ext cx="304800" cy="304800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582" y="3723408"/>
            <a:ext cx="1378904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i="1" dirty="0"/>
              <a:t>Standard </a:t>
            </a:r>
          </a:p>
          <a:p>
            <a:pPr>
              <a:buNone/>
            </a:pPr>
            <a:r>
              <a:rPr lang="en-US" sz="1400" b="1" i="1" dirty="0"/>
              <a:t>Requirements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3782" y="5171208"/>
            <a:ext cx="68580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3144982" y="5018808"/>
            <a:ext cx="304800" cy="30480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6573982" y="5018808"/>
            <a:ext cx="304800" cy="30480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63782" y="6009408"/>
            <a:ext cx="68580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mond 19"/>
          <p:cNvSpPr/>
          <p:nvPr/>
        </p:nvSpPr>
        <p:spPr>
          <a:xfrm>
            <a:off x="1544782" y="5857008"/>
            <a:ext cx="304800" cy="304800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6573982" y="5857008"/>
            <a:ext cx="304800" cy="304800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182" y="4866408"/>
            <a:ext cx="91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i="1" dirty="0"/>
              <a:t>Product 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4182" y="5704608"/>
            <a:ext cx="91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i="1" dirty="0"/>
              <a:t>Product B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1125682" y="5209307"/>
            <a:ext cx="114300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73382" y="5476008"/>
            <a:ext cx="77296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Clone &amp; </a:t>
            </a:r>
          </a:p>
          <a:p>
            <a:pPr>
              <a:buNone/>
            </a:pPr>
            <a:r>
              <a:rPr lang="en-US" sz="1200" dirty="0"/>
              <a:t>Extend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49583" y="4561607"/>
            <a:ext cx="1219201" cy="457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87782" y="4485408"/>
            <a:ext cx="77296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Clone &amp; </a:t>
            </a:r>
          </a:p>
          <a:p>
            <a:pPr>
              <a:buNone/>
            </a:pPr>
            <a:r>
              <a:rPr lang="en-US" sz="1200" dirty="0"/>
              <a:t>Subset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26182" y="4485408"/>
            <a:ext cx="1371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40582" y="4557143"/>
            <a:ext cx="83227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Review &amp;</a:t>
            </a:r>
          </a:p>
          <a:p>
            <a:pPr>
              <a:buNone/>
            </a:pPr>
            <a:r>
              <a:rPr lang="en-US" sz="1200" dirty="0"/>
              <a:t>Update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97782" y="5399808"/>
            <a:ext cx="90704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Don’t Take</a:t>
            </a:r>
          </a:p>
          <a:p>
            <a:pPr>
              <a:buNone/>
            </a:pPr>
            <a:r>
              <a:rPr lang="en-US" sz="1200" dirty="0"/>
              <a:t>Changes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049982" y="4561608"/>
            <a:ext cx="1447800" cy="1295400"/>
          </a:xfrm>
          <a:prstGeom prst="straightConnector1">
            <a:avLst/>
          </a:prstGeom>
          <a:ln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C:\Users\rcbaillargeon\AppData\Local\Microsoft\Windows\Temporary Internet Files\Content.IE5\Z5S0M31F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382" y="4180608"/>
            <a:ext cx="1039812" cy="1039812"/>
          </a:xfrm>
          <a:prstGeom prst="rect">
            <a:avLst/>
          </a:prstGeom>
          <a:noFill/>
        </p:spPr>
      </p:pic>
      <p:pic>
        <p:nvPicPr>
          <p:cNvPr id="46" name="Picture 3" descr="C:\Users\rcbaillargeon\AppData\Local\Microsoft\Windows\Temporary Internet Files\Content.IE5\DBOGQYY2\MC9004395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382" y="5247408"/>
            <a:ext cx="900127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2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Derivative Product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000" y="1411200"/>
            <a:ext cx="7467600" cy="2362200"/>
          </a:xfrm>
        </p:spPr>
        <p:txBody>
          <a:bodyPr>
            <a:normAutofit/>
          </a:bodyPr>
          <a:lstStyle/>
          <a:p>
            <a:r>
              <a:rPr lang="en-US" sz="1800" dirty="0"/>
              <a:t>What</a:t>
            </a:r>
          </a:p>
          <a:p>
            <a:pPr marL="360362" lvl="1" indent="0">
              <a:buNone/>
            </a:pPr>
            <a:r>
              <a:rPr lang="en-US" sz="1600" dirty="0"/>
              <a:t>Creation of a new product as a subset or extension of an existing product</a:t>
            </a:r>
          </a:p>
          <a:p>
            <a:r>
              <a:rPr lang="en-US" sz="1800" dirty="0"/>
              <a:t>Why</a:t>
            </a:r>
          </a:p>
          <a:p>
            <a:pPr marL="360362" lvl="1" indent="0">
              <a:buNone/>
            </a:pPr>
            <a:r>
              <a:rPr lang="en-US" sz="1600" dirty="0"/>
              <a:t>Allows rapid creation of a new product</a:t>
            </a:r>
          </a:p>
          <a:p>
            <a:pPr marL="360362" lvl="1" indent="0">
              <a:buNone/>
            </a:pPr>
            <a:r>
              <a:rPr lang="en-US" sz="1600" dirty="0"/>
              <a:t>Still enables sharing across products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49482" y="3958937"/>
            <a:ext cx="6858000" cy="304800"/>
            <a:chOff x="762000" y="3962400"/>
            <a:chExt cx="6858000" cy="304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4114800"/>
              <a:ext cx="6858000" cy="158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7" name="Diamond 6"/>
            <p:cNvSpPr/>
            <p:nvPr/>
          </p:nvSpPr>
          <p:spPr>
            <a:xfrm>
              <a:off x="1143000" y="3962400"/>
              <a:ext cx="304800" cy="304800"/>
            </a:xfrm>
            <a:prstGeom prst="diamon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4419600" y="3962400"/>
              <a:ext cx="304800" cy="304800"/>
            </a:xfrm>
            <a:prstGeom prst="diamon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9882" y="3577937"/>
            <a:ext cx="2121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i="1" dirty="0"/>
              <a:t>Product A (Original)</a:t>
            </a:r>
          </a:p>
        </p:txBody>
      </p:sp>
      <p:cxnSp>
        <p:nvCxnSpPr>
          <p:cNvPr id="11" name="Straight Connector 10"/>
          <p:cNvCxnSpPr>
            <a:stCxn id="12" idx="1"/>
          </p:cNvCxnSpPr>
          <p:nvPr/>
        </p:nvCxnSpPr>
        <p:spPr>
          <a:xfrm rot="10800000" flipH="1" flipV="1">
            <a:off x="3030682" y="4949537"/>
            <a:ext cx="48768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3030682" y="4797137"/>
            <a:ext cx="304800" cy="30480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6459682" y="4797137"/>
            <a:ext cx="304800" cy="30480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6" idx="1"/>
            <a:endCxn id="17" idx="3"/>
          </p:cNvCxnSpPr>
          <p:nvPr/>
        </p:nvCxnSpPr>
        <p:spPr>
          <a:xfrm rot="10800000" flipH="1">
            <a:off x="4097482" y="5787737"/>
            <a:ext cx="26670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15"/>
          <p:cNvSpPr/>
          <p:nvPr/>
        </p:nvSpPr>
        <p:spPr>
          <a:xfrm>
            <a:off x="4097482" y="5635337"/>
            <a:ext cx="304800" cy="304800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6459682" y="5635337"/>
            <a:ext cx="304800" cy="304800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882" y="4644737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i="1" dirty="0"/>
              <a:t>Product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9882" y="5482937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i="1" dirty="0"/>
              <a:t>Product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10313" y="5101937"/>
            <a:ext cx="77296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Clone &amp; </a:t>
            </a:r>
          </a:p>
          <a:p>
            <a:pPr>
              <a:buNone/>
            </a:pPr>
            <a:r>
              <a:rPr lang="en-US" sz="1200" dirty="0"/>
              <a:t>Extend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35283" y="4339936"/>
            <a:ext cx="1219201" cy="457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73482" y="4263737"/>
            <a:ext cx="77296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Clone &amp; </a:t>
            </a:r>
          </a:p>
          <a:p>
            <a:pPr>
              <a:buNone/>
            </a:pPr>
            <a:r>
              <a:rPr lang="en-US" sz="1200" dirty="0"/>
              <a:t>Modify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11882" y="4263737"/>
            <a:ext cx="1371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08403" y="4263737"/>
            <a:ext cx="83227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Review &amp;</a:t>
            </a:r>
          </a:p>
          <a:p>
            <a:pPr>
              <a:buNone/>
            </a:pPr>
            <a:r>
              <a:rPr lang="en-US" sz="1200" dirty="0"/>
              <a:t>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83482" y="5178137"/>
            <a:ext cx="79701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Take</a:t>
            </a:r>
          </a:p>
          <a:p>
            <a:pPr>
              <a:buNone/>
            </a:pPr>
            <a:r>
              <a:rPr lang="en-US" sz="1200" dirty="0"/>
              <a:t>Changes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35682" y="4339937"/>
            <a:ext cx="14478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35482" y="5101937"/>
            <a:ext cx="838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amond 36"/>
          <p:cNvSpPr/>
          <p:nvPr/>
        </p:nvSpPr>
        <p:spPr>
          <a:xfrm>
            <a:off x="7374082" y="3958937"/>
            <a:ext cx="304800" cy="304800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8" name="Picture 4" descr="C:\Users\rcbaillargeon\AppData\Local\Microsoft\Windows\Temporary Internet Files\Content.IE5\Z5S0M31F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882" y="4263737"/>
            <a:ext cx="685800" cy="685800"/>
          </a:xfrm>
          <a:prstGeom prst="rect">
            <a:avLst/>
          </a:prstGeom>
          <a:noFill/>
        </p:spPr>
      </p:pic>
      <p:pic>
        <p:nvPicPr>
          <p:cNvPr id="39" name="Picture 4" descr="C:\Users\rcbaillargeon\AppData\Local\Microsoft\Windows\Temporary Internet Files\Content.IE5\Z5S0M31F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282" y="5178137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1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BranchManager</a:t>
            </a:r>
            <a:r>
              <a:rPr lang="en-US" dirty="0"/>
              <a:t>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DOORS® Projects become Branches</a:t>
            </a:r>
          </a:p>
          <a:p>
            <a:pPr marL="360362" lvl="1" indent="0">
              <a:buNone/>
            </a:pPr>
            <a:r>
              <a:rPr lang="en-US" sz="1800"/>
              <a:t>- Containerizes </a:t>
            </a:r>
            <a:r>
              <a:rPr lang="en-US" sz="1800" dirty="0"/>
              <a:t>concepts and naturally contributes</a:t>
            </a:r>
          </a:p>
          <a:p>
            <a:r>
              <a:rPr lang="en-US" sz="1800" dirty="0"/>
              <a:t>Object Relationships captured in Metadata</a:t>
            </a:r>
          </a:p>
          <a:p>
            <a:pPr marL="360362" lvl="1" indent="0">
              <a:buNone/>
            </a:pPr>
            <a:r>
              <a:rPr lang="en-US" sz="1800"/>
              <a:t>- Available </a:t>
            </a:r>
            <a:r>
              <a:rPr lang="en-US" sz="1800" dirty="0"/>
              <a:t>in tooling to enhance functionality to the user</a:t>
            </a:r>
          </a:p>
          <a:p>
            <a:r>
              <a:rPr lang="en-US" sz="1800" dirty="0"/>
              <a:t>Comparison Technology presented in DXL layout</a:t>
            </a:r>
          </a:p>
          <a:p>
            <a:pPr marL="360362" lvl="1" indent="0">
              <a:buNone/>
            </a:pPr>
            <a:r>
              <a:rPr lang="en-US" sz="1800"/>
              <a:t>- Provides </a:t>
            </a:r>
            <a:r>
              <a:rPr lang="en-US" sz="1800" dirty="0"/>
              <a:t>view flexibility and efficient update performance</a:t>
            </a:r>
          </a:p>
          <a:p>
            <a:r>
              <a:rPr lang="en-US" sz="1800" dirty="0"/>
              <a:t>Three way merge solution for “pull-basis”</a:t>
            </a:r>
          </a:p>
          <a:p>
            <a:pPr marL="360362" lvl="1" indent="0">
              <a:buNone/>
            </a:pPr>
            <a:r>
              <a:rPr lang="en-US" sz="1800"/>
              <a:t>- Common </a:t>
            </a:r>
            <a:r>
              <a:rPr lang="en-US" sz="1800" dirty="0"/>
              <a:t>parent eases change assessment and merge choices</a:t>
            </a:r>
          </a:p>
          <a:p>
            <a:r>
              <a:rPr lang="en-US" sz="1800" dirty="0"/>
              <a:t>Quick merge</a:t>
            </a:r>
          </a:p>
          <a:p>
            <a:pPr marL="360362" lvl="1" indent="0">
              <a:buNone/>
            </a:pPr>
            <a:r>
              <a:rPr lang="en-US" sz="1800"/>
              <a:t>- Enables </a:t>
            </a:r>
            <a:r>
              <a:rPr lang="en-US" sz="1800" dirty="0"/>
              <a:t>update to multiple streams at once</a:t>
            </a:r>
          </a:p>
        </p:txBody>
      </p:sp>
    </p:spTree>
    <p:extLst>
      <p:ext uri="{BB962C8B-B14F-4D97-AF65-F5344CB8AC3E}">
        <p14:creationId xmlns:p14="http://schemas.microsoft.com/office/powerpoint/2010/main" val="32727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BranchManager</a:t>
            </a:r>
            <a:r>
              <a:rPr lang="en-US"/>
              <a:t> Branching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46" y="2912114"/>
            <a:ext cx="1720974" cy="59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14" y="1634690"/>
            <a:ext cx="1720974" cy="59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110" y="1634690"/>
            <a:ext cx="1987104" cy="60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8046" y="2912114"/>
            <a:ext cx="2200008" cy="59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3489" y="1402772"/>
            <a:ext cx="3626173" cy="248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8534" y="3957620"/>
            <a:ext cx="2938523" cy="234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7718" y="4331474"/>
            <a:ext cx="3974208" cy="195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7"/>
          <p:cNvSpPr/>
          <p:nvPr/>
        </p:nvSpPr>
        <p:spPr>
          <a:xfrm>
            <a:off x="2053206" y="2344370"/>
            <a:ext cx="425808" cy="49677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2479014" y="2340212"/>
            <a:ext cx="1570870" cy="429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Branch Replicates </a:t>
            </a:r>
          </a:p>
          <a:p>
            <a:r>
              <a:rPr lang="en-US" sz="1200" dirty="0"/>
              <a:t>Structure and Content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775782" y="3976634"/>
            <a:ext cx="1903795" cy="343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Creating a Branch</a:t>
            </a:r>
          </a:p>
        </p:txBody>
      </p:sp>
    </p:spTree>
    <p:extLst>
      <p:ext uri="{BB962C8B-B14F-4D97-AF65-F5344CB8AC3E}">
        <p14:creationId xmlns:p14="http://schemas.microsoft.com/office/powerpoint/2010/main" val="25650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BM Branching – Link Manager</a:t>
            </a:r>
            <a:endParaRPr lang="en-US" dirty="0"/>
          </a:p>
        </p:txBody>
      </p:sp>
      <p:grpSp>
        <p:nvGrpSpPr>
          <p:cNvPr id="15" name="Group 93"/>
          <p:cNvGrpSpPr/>
          <p:nvPr/>
        </p:nvGrpSpPr>
        <p:grpSpPr>
          <a:xfrm>
            <a:off x="696190" y="1433946"/>
            <a:ext cx="3657600" cy="3178263"/>
            <a:chOff x="76200" y="914400"/>
            <a:chExt cx="4267200" cy="3753124"/>
          </a:xfrm>
        </p:grpSpPr>
        <p:sp>
          <p:nvSpPr>
            <p:cNvPr id="16" name="Rectangle 58"/>
            <p:cNvSpPr/>
            <p:nvPr/>
          </p:nvSpPr>
          <p:spPr>
            <a:xfrm>
              <a:off x="76200" y="914400"/>
              <a:ext cx="4267200" cy="3733800"/>
            </a:xfrm>
            <a:prstGeom prst="rect">
              <a:avLst/>
            </a:prstGeom>
            <a:solidFill>
              <a:schemeClr val="bg2">
                <a:alpha val="46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21"/>
            <p:cNvGrpSpPr/>
            <p:nvPr/>
          </p:nvGrpSpPr>
          <p:grpSpPr>
            <a:xfrm>
              <a:off x="1447800" y="1143000"/>
              <a:ext cx="2133600" cy="1066800"/>
              <a:chOff x="381000" y="1524000"/>
              <a:chExt cx="2133600" cy="1066800"/>
            </a:xfrm>
          </p:grpSpPr>
          <p:cxnSp>
            <p:nvCxnSpPr>
              <p:cNvPr id="41" name="Straight Connector 23"/>
              <p:cNvCxnSpPr/>
              <p:nvPr/>
            </p:nvCxnSpPr>
            <p:spPr>
              <a:xfrm>
                <a:off x="381000" y="1676400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22"/>
              <p:cNvCxnSpPr/>
              <p:nvPr/>
            </p:nvCxnSpPr>
            <p:spPr>
              <a:xfrm>
                <a:off x="1828800" y="23622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lowchart: Document 24"/>
              <p:cNvSpPr/>
              <p:nvPr/>
            </p:nvSpPr>
            <p:spPr>
              <a:xfrm>
                <a:off x="2133600" y="15240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sp>
            <p:nvSpPr>
              <p:cNvPr id="44" name="Flowchart: Document 25"/>
              <p:cNvSpPr/>
              <p:nvPr/>
            </p:nvSpPr>
            <p:spPr>
              <a:xfrm>
                <a:off x="2133600" y="21336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cxnSp>
            <p:nvCxnSpPr>
              <p:cNvPr id="45" name="Straight Connector 26"/>
              <p:cNvCxnSpPr/>
              <p:nvPr/>
            </p:nvCxnSpPr>
            <p:spPr>
              <a:xfrm flipV="1">
                <a:off x="1828800" y="1676400"/>
                <a:ext cx="0" cy="6858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lowchart: Internal Storage 7"/>
            <p:cNvSpPr/>
            <p:nvPr/>
          </p:nvSpPr>
          <p:spPr>
            <a:xfrm>
              <a:off x="228600" y="1066800"/>
              <a:ext cx="533400" cy="685800"/>
            </a:xfrm>
            <a:prstGeom prst="flowChartInternalStorag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buNone/>
              </a:pPr>
              <a:r>
                <a:rPr lang="fr-FR" sz="700" b="1" dirty="0">
                  <a:solidFill>
                    <a:schemeClr val="tx1"/>
                  </a:solidFill>
                </a:rPr>
                <a:t>DOORS </a:t>
              </a:r>
            </a:p>
            <a:p>
              <a:pPr algn="ctr">
                <a:buNone/>
              </a:pPr>
              <a:r>
                <a:rPr lang="fr-FR" sz="700" b="1" dirty="0">
                  <a:solidFill>
                    <a:schemeClr val="tx1"/>
                  </a:solidFill>
                </a:rPr>
                <a:t>Project</a:t>
              </a:r>
            </a:p>
          </p:txBody>
        </p:sp>
        <p:grpSp>
          <p:nvGrpSpPr>
            <p:cNvPr id="19" name="Group 12"/>
            <p:cNvGrpSpPr/>
            <p:nvPr/>
          </p:nvGrpSpPr>
          <p:grpSpPr>
            <a:xfrm>
              <a:off x="1600200" y="1752600"/>
              <a:ext cx="914400" cy="1066800"/>
              <a:chOff x="1600200" y="1524000"/>
              <a:chExt cx="914400" cy="1066800"/>
            </a:xfrm>
          </p:grpSpPr>
          <p:cxnSp>
            <p:nvCxnSpPr>
              <p:cNvPr id="36" name="Straight Connector 5"/>
              <p:cNvCxnSpPr/>
              <p:nvPr/>
            </p:nvCxnSpPr>
            <p:spPr>
              <a:xfrm>
                <a:off x="1828800" y="23622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6"/>
              <p:cNvCxnSpPr/>
              <p:nvPr/>
            </p:nvCxnSpPr>
            <p:spPr>
              <a:xfrm>
                <a:off x="1600200" y="1676400"/>
                <a:ext cx="6858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lowchart: Document 8"/>
              <p:cNvSpPr/>
              <p:nvPr/>
            </p:nvSpPr>
            <p:spPr>
              <a:xfrm>
                <a:off x="2133600" y="15240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sp>
            <p:nvSpPr>
              <p:cNvPr id="39" name="Flowchart: Document 9"/>
              <p:cNvSpPr/>
              <p:nvPr/>
            </p:nvSpPr>
            <p:spPr>
              <a:xfrm>
                <a:off x="2133600" y="21336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cxnSp>
            <p:nvCxnSpPr>
              <p:cNvPr id="40" name="Straight Connector 10"/>
              <p:cNvCxnSpPr/>
              <p:nvPr/>
            </p:nvCxnSpPr>
            <p:spPr>
              <a:xfrm flipV="1">
                <a:off x="1828800" y="1676400"/>
                <a:ext cx="0" cy="6858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0"/>
            <p:cNvGrpSpPr/>
            <p:nvPr/>
          </p:nvGrpSpPr>
          <p:grpSpPr>
            <a:xfrm>
              <a:off x="762000" y="1143000"/>
              <a:ext cx="914400" cy="914400"/>
              <a:chOff x="1676400" y="1600200"/>
              <a:chExt cx="914400" cy="914400"/>
            </a:xfrm>
          </p:grpSpPr>
          <p:cxnSp>
            <p:nvCxnSpPr>
              <p:cNvPr id="31" name="Straight Connector 16"/>
              <p:cNvCxnSpPr/>
              <p:nvPr/>
            </p:nvCxnSpPr>
            <p:spPr>
              <a:xfrm>
                <a:off x="1828800" y="236220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4"/>
              <p:cNvCxnSpPr/>
              <p:nvPr/>
            </p:nvCxnSpPr>
            <p:spPr>
              <a:xfrm>
                <a:off x="1676400" y="175260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Snip Single Corner Rectangle 15"/>
              <p:cNvSpPr/>
              <p:nvPr/>
            </p:nvSpPr>
            <p:spPr>
              <a:xfrm>
                <a:off x="2057400" y="2209800"/>
                <a:ext cx="533400" cy="304800"/>
              </a:xfrm>
              <a:prstGeom prst="snip1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800" b="1" dirty="0">
                    <a:solidFill>
                      <a:schemeClr val="tx1"/>
                    </a:solidFill>
                  </a:rPr>
                  <a:t>Folder</a:t>
                </a:r>
              </a:p>
            </p:txBody>
          </p:sp>
          <p:cxnSp>
            <p:nvCxnSpPr>
              <p:cNvPr id="34" name="Straight Connector 17"/>
              <p:cNvCxnSpPr/>
              <p:nvPr/>
            </p:nvCxnSpPr>
            <p:spPr>
              <a:xfrm rot="5400000" flipH="1" flipV="1">
                <a:off x="1524000" y="2057400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Snip Single Corner Rectangle 11"/>
              <p:cNvSpPr/>
              <p:nvPr/>
            </p:nvSpPr>
            <p:spPr>
              <a:xfrm>
                <a:off x="2057400" y="1600200"/>
                <a:ext cx="533400" cy="304800"/>
              </a:xfrm>
              <a:prstGeom prst="snip1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800" b="1" dirty="0">
                    <a:solidFill>
                      <a:schemeClr val="tx1"/>
                    </a:solidFill>
                  </a:rPr>
                  <a:t>Folder</a:t>
                </a:r>
              </a:p>
            </p:txBody>
          </p:sp>
        </p:grpSp>
        <p:grpSp>
          <p:nvGrpSpPr>
            <p:cNvPr id="21" name="Group 28"/>
            <p:cNvGrpSpPr/>
            <p:nvPr/>
          </p:nvGrpSpPr>
          <p:grpSpPr>
            <a:xfrm>
              <a:off x="1143000" y="3352800"/>
              <a:ext cx="1371600" cy="1066800"/>
              <a:chOff x="1295400" y="2971800"/>
              <a:chExt cx="1371600" cy="1066800"/>
            </a:xfrm>
          </p:grpSpPr>
          <p:cxnSp>
            <p:nvCxnSpPr>
              <p:cNvPr id="25" name="Straight Connector 29"/>
              <p:cNvCxnSpPr/>
              <p:nvPr/>
            </p:nvCxnSpPr>
            <p:spPr>
              <a:xfrm>
                <a:off x="1981200" y="38100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30"/>
              <p:cNvCxnSpPr/>
              <p:nvPr/>
            </p:nvCxnSpPr>
            <p:spPr>
              <a:xfrm>
                <a:off x="1752600" y="3124200"/>
                <a:ext cx="6858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lowchart: Internal Storage 31"/>
              <p:cNvSpPr/>
              <p:nvPr/>
            </p:nvSpPr>
            <p:spPr>
              <a:xfrm>
                <a:off x="1295400" y="2971800"/>
                <a:ext cx="533400" cy="685800"/>
              </a:xfrm>
              <a:prstGeom prst="flowChartInternalStorag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fr-FR" sz="700" b="1" dirty="0">
                    <a:solidFill>
                      <a:schemeClr val="tx1"/>
                    </a:solidFill>
                  </a:rPr>
                  <a:t>DOORS </a:t>
                </a:r>
              </a:p>
              <a:p>
                <a:pPr algn="ctr">
                  <a:buNone/>
                </a:pPr>
                <a:r>
                  <a:rPr lang="fr-FR" sz="700" b="1" dirty="0">
                    <a:solidFill>
                      <a:schemeClr val="tx1"/>
                    </a:solidFill>
                  </a:rPr>
                  <a:t>Project</a:t>
                </a:r>
              </a:p>
            </p:txBody>
          </p:sp>
          <p:sp>
            <p:nvSpPr>
              <p:cNvPr id="28" name="Flowchart: Document 32"/>
              <p:cNvSpPr/>
              <p:nvPr/>
            </p:nvSpPr>
            <p:spPr>
              <a:xfrm>
                <a:off x="2286000" y="29718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sp>
            <p:nvSpPr>
              <p:cNvPr id="29" name="Flowchart: Document 33"/>
              <p:cNvSpPr/>
              <p:nvPr/>
            </p:nvSpPr>
            <p:spPr>
              <a:xfrm>
                <a:off x="2286000" y="35814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cxnSp>
            <p:nvCxnSpPr>
              <p:cNvPr id="30" name="Straight Connector 34"/>
              <p:cNvCxnSpPr/>
              <p:nvPr/>
            </p:nvCxnSpPr>
            <p:spPr>
              <a:xfrm flipV="1">
                <a:off x="1981200" y="3124200"/>
                <a:ext cx="0" cy="6858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Curved Left Arrow 35"/>
            <p:cNvSpPr/>
            <p:nvPr/>
          </p:nvSpPr>
          <p:spPr>
            <a:xfrm>
              <a:off x="3657600" y="1295400"/>
              <a:ext cx="381000" cy="685800"/>
            </a:xfrm>
            <a:prstGeom prst="curvedLeft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Curved Left Arrow 36"/>
            <p:cNvSpPr/>
            <p:nvPr/>
          </p:nvSpPr>
          <p:spPr>
            <a:xfrm>
              <a:off x="2590800" y="2590800"/>
              <a:ext cx="381000" cy="990600"/>
            </a:xfrm>
            <a:prstGeom prst="curvedLeft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86"/>
            <p:cNvSpPr txBox="1"/>
            <p:nvPr/>
          </p:nvSpPr>
          <p:spPr>
            <a:xfrm>
              <a:off x="76200" y="4340423"/>
              <a:ext cx="1741502" cy="3271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i="1" dirty="0"/>
                <a:t>Original Database</a:t>
              </a:r>
            </a:p>
          </p:txBody>
        </p:sp>
      </p:grpSp>
      <p:sp>
        <p:nvSpPr>
          <p:cNvPr id="46" name="Rectangle 62"/>
          <p:cNvSpPr/>
          <p:nvPr/>
        </p:nvSpPr>
        <p:spPr>
          <a:xfrm>
            <a:off x="4549733" y="1433946"/>
            <a:ext cx="3657600" cy="25166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47" name="Group 57"/>
          <p:cNvGrpSpPr/>
          <p:nvPr/>
        </p:nvGrpSpPr>
        <p:grpSpPr>
          <a:xfrm>
            <a:off x="4615048" y="1692060"/>
            <a:ext cx="3265715" cy="1484157"/>
            <a:chOff x="4648200" y="1219200"/>
            <a:chExt cx="3810000" cy="1752600"/>
          </a:xfrm>
        </p:grpSpPr>
        <p:grpSp>
          <p:nvGrpSpPr>
            <p:cNvPr id="48" name="Group 37"/>
            <p:cNvGrpSpPr/>
            <p:nvPr/>
          </p:nvGrpSpPr>
          <p:grpSpPr>
            <a:xfrm>
              <a:off x="5867400" y="1295400"/>
              <a:ext cx="2133600" cy="1066800"/>
              <a:chOff x="381000" y="1524000"/>
              <a:chExt cx="2133600" cy="1066800"/>
            </a:xfrm>
          </p:grpSpPr>
          <p:cxnSp>
            <p:nvCxnSpPr>
              <p:cNvPr id="63" name="Straight Connector 38"/>
              <p:cNvCxnSpPr/>
              <p:nvPr/>
            </p:nvCxnSpPr>
            <p:spPr>
              <a:xfrm>
                <a:off x="381000" y="1676400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39"/>
              <p:cNvCxnSpPr/>
              <p:nvPr/>
            </p:nvCxnSpPr>
            <p:spPr>
              <a:xfrm>
                <a:off x="1828800" y="23622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lowchart: Document 40"/>
              <p:cNvSpPr/>
              <p:nvPr/>
            </p:nvSpPr>
            <p:spPr>
              <a:xfrm>
                <a:off x="2133600" y="15240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sp>
            <p:nvSpPr>
              <p:cNvPr id="66" name="Flowchart: Document 41"/>
              <p:cNvSpPr/>
              <p:nvPr/>
            </p:nvSpPr>
            <p:spPr>
              <a:xfrm>
                <a:off x="2133600" y="21336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cxnSp>
            <p:nvCxnSpPr>
              <p:cNvPr id="67" name="Straight Connector 42"/>
              <p:cNvCxnSpPr/>
              <p:nvPr/>
            </p:nvCxnSpPr>
            <p:spPr>
              <a:xfrm flipV="1">
                <a:off x="1828800" y="1676400"/>
                <a:ext cx="0" cy="6858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Flowchart: Internal Storage 43"/>
            <p:cNvSpPr/>
            <p:nvPr/>
          </p:nvSpPr>
          <p:spPr>
            <a:xfrm>
              <a:off x="4648200" y="1219200"/>
              <a:ext cx="533400" cy="685800"/>
            </a:xfrm>
            <a:prstGeom prst="flowChartInternalStorag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buNone/>
              </a:pPr>
              <a:r>
                <a:rPr lang="fr-FR" sz="700" b="1" dirty="0">
                  <a:solidFill>
                    <a:schemeClr val="tx1"/>
                  </a:solidFill>
                </a:rPr>
                <a:t>DOORS </a:t>
              </a:r>
            </a:p>
            <a:p>
              <a:pPr algn="ctr">
                <a:buNone/>
              </a:pPr>
              <a:r>
                <a:rPr lang="fr-FR" sz="700" b="1" dirty="0">
                  <a:solidFill>
                    <a:schemeClr val="tx1"/>
                  </a:solidFill>
                </a:rPr>
                <a:t>Project</a:t>
              </a:r>
            </a:p>
          </p:txBody>
        </p:sp>
        <p:grpSp>
          <p:nvGrpSpPr>
            <p:cNvPr id="50" name="Group 44"/>
            <p:cNvGrpSpPr/>
            <p:nvPr/>
          </p:nvGrpSpPr>
          <p:grpSpPr>
            <a:xfrm>
              <a:off x="6019800" y="1905000"/>
              <a:ext cx="914400" cy="1066800"/>
              <a:chOff x="1600200" y="1524000"/>
              <a:chExt cx="914400" cy="1066800"/>
            </a:xfrm>
          </p:grpSpPr>
          <p:cxnSp>
            <p:nvCxnSpPr>
              <p:cNvPr id="58" name="Straight Connector 45"/>
              <p:cNvCxnSpPr/>
              <p:nvPr/>
            </p:nvCxnSpPr>
            <p:spPr>
              <a:xfrm>
                <a:off x="1828800" y="23622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46"/>
              <p:cNvCxnSpPr/>
              <p:nvPr/>
            </p:nvCxnSpPr>
            <p:spPr>
              <a:xfrm>
                <a:off x="1600200" y="1676400"/>
                <a:ext cx="6858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lowchart: Document 47"/>
              <p:cNvSpPr/>
              <p:nvPr/>
            </p:nvSpPr>
            <p:spPr>
              <a:xfrm>
                <a:off x="2133600" y="15240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sp>
            <p:nvSpPr>
              <p:cNvPr id="61" name="Flowchart: Document 48"/>
              <p:cNvSpPr/>
              <p:nvPr/>
            </p:nvSpPr>
            <p:spPr>
              <a:xfrm>
                <a:off x="2133600" y="2133600"/>
                <a:ext cx="381000" cy="457200"/>
              </a:xfrm>
              <a:prstGeom prst="flowChartDocumen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FM</a:t>
                </a:r>
              </a:p>
            </p:txBody>
          </p:sp>
          <p:cxnSp>
            <p:nvCxnSpPr>
              <p:cNvPr id="62" name="Straight Connector 49"/>
              <p:cNvCxnSpPr/>
              <p:nvPr/>
            </p:nvCxnSpPr>
            <p:spPr>
              <a:xfrm flipV="1">
                <a:off x="1828800" y="1676400"/>
                <a:ext cx="0" cy="6858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5181600" y="1295400"/>
              <a:ext cx="914400" cy="914400"/>
              <a:chOff x="1676400" y="1600200"/>
              <a:chExt cx="914400" cy="914400"/>
            </a:xfrm>
          </p:grpSpPr>
          <p:cxnSp>
            <p:nvCxnSpPr>
              <p:cNvPr id="53" name="Straight Connector 51"/>
              <p:cNvCxnSpPr/>
              <p:nvPr/>
            </p:nvCxnSpPr>
            <p:spPr>
              <a:xfrm>
                <a:off x="1828800" y="236220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2"/>
              <p:cNvCxnSpPr/>
              <p:nvPr/>
            </p:nvCxnSpPr>
            <p:spPr>
              <a:xfrm>
                <a:off x="1676400" y="175260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Snip Single Corner Rectangle 53"/>
              <p:cNvSpPr/>
              <p:nvPr/>
            </p:nvSpPr>
            <p:spPr>
              <a:xfrm>
                <a:off x="2057400" y="2209800"/>
                <a:ext cx="533400" cy="304800"/>
              </a:xfrm>
              <a:prstGeom prst="snip1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800" b="1" dirty="0">
                    <a:solidFill>
                      <a:schemeClr val="tx1"/>
                    </a:solidFill>
                  </a:rPr>
                  <a:t>Folder</a:t>
                </a:r>
              </a:p>
            </p:txBody>
          </p:sp>
          <p:cxnSp>
            <p:nvCxnSpPr>
              <p:cNvPr id="56" name="Straight Connector 54"/>
              <p:cNvCxnSpPr/>
              <p:nvPr/>
            </p:nvCxnSpPr>
            <p:spPr>
              <a:xfrm rot="5400000" flipH="1" flipV="1">
                <a:off x="1524000" y="2057400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Snip Single Corner Rectangle 55"/>
              <p:cNvSpPr/>
              <p:nvPr/>
            </p:nvSpPr>
            <p:spPr>
              <a:xfrm>
                <a:off x="2057400" y="1600200"/>
                <a:ext cx="533400" cy="304800"/>
              </a:xfrm>
              <a:prstGeom prst="snip1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en-US" sz="800" b="1" dirty="0">
                    <a:solidFill>
                      <a:schemeClr val="tx1"/>
                    </a:solidFill>
                  </a:rPr>
                  <a:t>Folder</a:t>
                </a:r>
              </a:p>
            </p:txBody>
          </p:sp>
        </p:grpSp>
        <p:sp>
          <p:nvSpPr>
            <p:cNvPr id="52" name="Curved Left Arrow 56"/>
            <p:cNvSpPr/>
            <p:nvPr/>
          </p:nvSpPr>
          <p:spPr>
            <a:xfrm>
              <a:off x="8077200" y="1447800"/>
              <a:ext cx="381000" cy="685800"/>
            </a:xfrm>
            <a:prstGeom prst="curvedLeft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Curved Left Arrow 59"/>
          <p:cNvSpPr/>
          <p:nvPr/>
        </p:nvSpPr>
        <p:spPr>
          <a:xfrm rot="4858352">
            <a:off x="4467873" y="1785200"/>
            <a:ext cx="322643" cy="3822268"/>
          </a:xfrm>
          <a:prstGeom prst="curvedLeftArrow">
            <a:avLst/>
          </a:prstGeom>
          <a:solidFill>
            <a:schemeClr val="accent2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9" name="Picture 3" descr="C:\Users\rcbaillargeon\AppData\Local\Microsoft\Windows\Temporary Internet Files\Content.IE5\DBOGQYY2\MC90043958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5600" y="3563388"/>
            <a:ext cx="540076" cy="451700"/>
          </a:xfrm>
          <a:prstGeom prst="rect">
            <a:avLst/>
          </a:prstGeom>
          <a:noFill/>
        </p:spPr>
      </p:pic>
      <p:sp>
        <p:nvSpPr>
          <p:cNvPr id="70" name="TextBox 87"/>
          <p:cNvSpPr txBox="1"/>
          <p:nvPr/>
        </p:nvSpPr>
        <p:spPr>
          <a:xfrm>
            <a:off x="7205411" y="3692446"/>
            <a:ext cx="103265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i="1" dirty="0"/>
              <a:t>Full Branch</a:t>
            </a:r>
          </a:p>
        </p:txBody>
      </p:sp>
      <p:grpSp>
        <p:nvGrpSpPr>
          <p:cNvPr id="71" name="Group 94"/>
          <p:cNvGrpSpPr/>
          <p:nvPr/>
        </p:nvGrpSpPr>
        <p:grpSpPr>
          <a:xfrm>
            <a:off x="4549733" y="4208673"/>
            <a:ext cx="3684439" cy="2083798"/>
            <a:chOff x="4572000" y="4191000"/>
            <a:chExt cx="4298512" cy="2460700"/>
          </a:xfrm>
        </p:grpSpPr>
        <p:sp>
          <p:nvSpPr>
            <p:cNvPr id="72" name="Rectangle 63"/>
            <p:cNvSpPr/>
            <p:nvPr/>
          </p:nvSpPr>
          <p:spPr>
            <a:xfrm>
              <a:off x="4572000" y="4191000"/>
              <a:ext cx="4267200" cy="2438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3" name="Group 65"/>
            <p:cNvGrpSpPr/>
            <p:nvPr/>
          </p:nvGrpSpPr>
          <p:grpSpPr>
            <a:xfrm>
              <a:off x="4876800" y="4495800"/>
              <a:ext cx="3810000" cy="1143000"/>
              <a:chOff x="4648200" y="1219200"/>
              <a:chExt cx="3810000" cy="1143000"/>
            </a:xfrm>
          </p:grpSpPr>
          <p:grpSp>
            <p:nvGrpSpPr>
              <p:cNvPr id="75" name="Group 37"/>
              <p:cNvGrpSpPr/>
              <p:nvPr/>
            </p:nvGrpSpPr>
            <p:grpSpPr>
              <a:xfrm>
                <a:off x="5867400" y="1295400"/>
                <a:ext cx="2133600" cy="1066800"/>
                <a:chOff x="381000" y="1524000"/>
                <a:chExt cx="2133600" cy="1066800"/>
              </a:xfrm>
            </p:grpSpPr>
            <p:cxnSp>
              <p:nvCxnSpPr>
                <p:cNvPr id="87" name="Straight Connector 81"/>
                <p:cNvCxnSpPr/>
                <p:nvPr/>
              </p:nvCxnSpPr>
              <p:spPr>
                <a:xfrm>
                  <a:off x="381000" y="1676400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2"/>
                <p:cNvCxnSpPr/>
                <p:nvPr/>
              </p:nvCxnSpPr>
              <p:spPr>
                <a:xfrm>
                  <a:off x="1828800" y="23622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Flowchart: Document 83"/>
                <p:cNvSpPr/>
                <p:nvPr/>
              </p:nvSpPr>
              <p:spPr>
                <a:xfrm>
                  <a:off x="2133600" y="1524000"/>
                  <a:ext cx="381000" cy="457200"/>
                </a:xfrm>
                <a:prstGeom prst="flowChartDocumen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>
                    <a:buNone/>
                  </a:pPr>
                  <a:r>
                    <a:rPr lang="en-US" sz="1050" b="1" dirty="0">
                      <a:solidFill>
                        <a:schemeClr val="tx1"/>
                      </a:solidFill>
                    </a:rPr>
                    <a:t>FM</a:t>
                  </a:r>
                </a:p>
              </p:txBody>
            </p:sp>
            <p:sp>
              <p:nvSpPr>
                <p:cNvPr id="90" name="Flowchart: Document 84"/>
                <p:cNvSpPr/>
                <p:nvPr/>
              </p:nvSpPr>
              <p:spPr>
                <a:xfrm>
                  <a:off x="2133600" y="2133600"/>
                  <a:ext cx="381000" cy="457200"/>
                </a:xfrm>
                <a:prstGeom prst="flowChartDocumen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>
                    <a:buNone/>
                  </a:pPr>
                  <a:r>
                    <a:rPr lang="en-US" sz="1050" b="1" dirty="0">
                      <a:solidFill>
                        <a:schemeClr val="tx1"/>
                      </a:solidFill>
                    </a:rPr>
                    <a:t>FM</a:t>
                  </a:r>
                </a:p>
              </p:txBody>
            </p:sp>
            <p:cxnSp>
              <p:nvCxnSpPr>
                <p:cNvPr id="91" name="Straight Connector 85"/>
                <p:cNvCxnSpPr/>
                <p:nvPr/>
              </p:nvCxnSpPr>
              <p:spPr>
                <a:xfrm flipV="1">
                  <a:off x="1828800" y="1676400"/>
                  <a:ext cx="0" cy="685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Flowchart: Internal Storage 67"/>
              <p:cNvSpPr/>
              <p:nvPr/>
            </p:nvSpPr>
            <p:spPr>
              <a:xfrm>
                <a:off x="4648200" y="1219200"/>
                <a:ext cx="533400" cy="685800"/>
              </a:xfrm>
              <a:prstGeom prst="flowChartInternalStorag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buNone/>
                </a:pPr>
                <a:r>
                  <a:rPr lang="fr-FR" sz="700" b="1" dirty="0">
                    <a:solidFill>
                      <a:schemeClr val="tx1"/>
                    </a:solidFill>
                  </a:rPr>
                  <a:t>DOORS </a:t>
                </a:r>
              </a:p>
              <a:p>
                <a:pPr algn="ctr">
                  <a:buNone/>
                </a:pPr>
                <a:r>
                  <a:rPr lang="fr-FR" sz="700" b="1" dirty="0">
                    <a:solidFill>
                      <a:schemeClr val="tx1"/>
                    </a:solidFill>
                  </a:rPr>
                  <a:t>Project</a:t>
                </a:r>
              </a:p>
            </p:txBody>
          </p:sp>
          <p:grpSp>
            <p:nvGrpSpPr>
              <p:cNvPr id="77" name="Group 44"/>
              <p:cNvGrpSpPr/>
              <p:nvPr/>
            </p:nvGrpSpPr>
            <p:grpSpPr>
              <a:xfrm>
                <a:off x="6019800" y="1905000"/>
                <a:ext cx="914400" cy="457200"/>
                <a:chOff x="1600200" y="1524000"/>
                <a:chExt cx="914400" cy="457200"/>
              </a:xfrm>
            </p:grpSpPr>
            <p:cxnSp>
              <p:nvCxnSpPr>
                <p:cNvPr id="85" name="Straight Connector 77"/>
                <p:cNvCxnSpPr/>
                <p:nvPr/>
              </p:nvCxnSpPr>
              <p:spPr>
                <a:xfrm>
                  <a:off x="1600200" y="1676400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Flowchart: Document 78"/>
                <p:cNvSpPr/>
                <p:nvPr/>
              </p:nvSpPr>
              <p:spPr>
                <a:xfrm>
                  <a:off x="2133600" y="1524000"/>
                  <a:ext cx="381000" cy="457200"/>
                </a:xfrm>
                <a:prstGeom prst="flowChartDocumen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>
                    <a:buNone/>
                  </a:pPr>
                  <a:r>
                    <a:rPr lang="en-US" sz="1050" b="1" dirty="0">
                      <a:solidFill>
                        <a:schemeClr val="tx1"/>
                      </a:solidFill>
                    </a:rPr>
                    <a:t>FM</a:t>
                  </a:r>
                </a:p>
              </p:txBody>
            </p:sp>
          </p:grpSp>
          <p:grpSp>
            <p:nvGrpSpPr>
              <p:cNvPr id="78" name="Group 50"/>
              <p:cNvGrpSpPr/>
              <p:nvPr/>
            </p:nvGrpSpPr>
            <p:grpSpPr>
              <a:xfrm>
                <a:off x="5181600" y="1295400"/>
                <a:ext cx="914400" cy="914400"/>
                <a:chOff x="1676400" y="1600200"/>
                <a:chExt cx="914400" cy="914400"/>
              </a:xfrm>
            </p:grpSpPr>
            <p:cxnSp>
              <p:nvCxnSpPr>
                <p:cNvPr id="80" name="Straight Connector 71"/>
                <p:cNvCxnSpPr/>
                <p:nvPr/>
              </p:nvCxnSpPr>
              <p:spPr>
                <a:xfrm>
                  <a:off x="1828800" y="2362200"/>
                  <a:ext cx="533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72"/>
                <p:cNvCxnSpPr/>
                <p:nvPr/>
              </p:nvCxnSpPr>
              <p:spPr>
                <a:xfrm>
                  <a:off x="1676400" y="1752600"/>
                  <a:ext cx="533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nip Single Corner Rectangle 73"/>
                <p:cNvSpPr/>
                <p:nvPr/>
              </p:nvSpPr>
              <p:spPr>
                <a:xfrm>
                  <a:off x="2057400" y="2209800"/>
                  <a:ext cx="533400" cy="304800"/>
                </a:xfrm>
                <a:prstGeom prst="snip1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>
                    <a:buNone/>
                  </a:pPr>
                  <a:r>
                    <a:rPr lang="en-US" sz="800" b="1" dirty="0">
                      <a:solidFill>
                        <a:schemeClr val="tx1"/>
                      </a:solidFill>
                    </a:rPr>
                    <a:t>Folder</a:t>
                  </a:r>
                </a:p>
              </p:txBody>
            </p:sp>
            <p:cxnSp>
              <p:nvCxnSpPr>
                <p:cNvPr id="83" name="Straight Connector 74"/>
                <p:cNvCxnSpPr/>
                <p:nvPr/>
              </p:nvCxnSpPr>
              <p:spPr>
                <a:xfrm rot="5400000" flipH="1" flipV="1">
                  <a:off x="1524000" y="2057400"/>
                  <a:ext cx="609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Snip Single Corner Rectangle 75"/>
                <p:cNvSpPr/>
                <p:nvPr/>
              </p:nvSpPr>
              <p:spPr>
                <a:xfrm>
                  <a:off x="2057400" y="1600200"/>
                  <a:ext cx="533400" cy="304800"/>
                </a:xfrm>
                <a:prstGeom prst="snip1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>
                    <a:buNone/>
                  </a:pPr>
                  <a:r>
                    <a:rPr lang="en-US" sz="800" b="1" dirty="0">
                      <a:solidFill>
                        <a:schemeClr val="tx1"/>
                      </a:solidFill>
                    </a:rPr>
                    <a:t>Folder</a:t>
                  </a:r>
                </a:p>
              </p:txBody>
            </p:sp>
          </p:grpSp>
          <p:sp>
            <p:nvSpPr>
              <p:cNvPr id="79" name="Curved Left Arrow 70"/>
              <p:cNvSpPr/>
              <p:nvPr/>
            </p:nvSpPr>
            <p:spPr>
              <a:xfrm>
                <a:off x="8077200" y="1447800"/>
                <a:ext cx="381000" cy="685800"/>
              </a:xfrm>
              <a:prstGeom prst="curvedLeftArrow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buNone/>
                </a:pP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88"/>
            <p:cNvSpPr txBox="1"/>
            <p:nvPr/>
          </p:nvSpPr>
          <p:spPr>
            <a:xfrm>
              <a:off x="7439458" y="6324600"/>
              <a:ext cx="1431054" cy="327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i="1" dirty="0"/>
                <a:t>Partial Branch</a:t>
              </a:r>
            </a:p>
          </p:txBody>
        </p:sp>
      </p:grpSp>
      <p:sp>
        <p:nvSpPr>
          <p:cNvPr id="92" name="Rounded Rectangular Callout 89"/>
          <p:cNvSpPr/>
          <p:nvPr/>
        </p:nvSpPr>
        <p:spPr>
          <a:xfrm>
            <a:off x="7096991" y="2918103"/>
            <a:ext cx="1371600" cy="580757"/>
          </a:xfrm>
          <a:prstGeom prst="wedgeRoundRectCallout">
            <a:avLst>
              <a:gd name="adj1" fmla="val -7389"/>
              <a:gd name="adj2" fmla="val -141428"/>
              <a:gd name="adj3" fmla="val 1666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chemeClr val="tx1"/>
                </a:solidFill>
              </a:rPr>
              <a:t>Redirected Link in Target Branch</a:t>
            </a:r>
          </a:p>
        </p:txBody>
      </p:sp>
      <p:sp>
        <p:nvSpPr>
          <p:cNvPr id="93" name="Rounded Rectangular Callout 90"/>
          <p:cNvSpPr/>
          <p:nvPr/>
        </p:nvSpPr>
        <p:spPr>
          <a:xfrm>
            <a:off x="1088076" y="5047545"/>
            <a:ext cx="2873829" cy="451700"/>
          </a:xfrm>
          <a:prstGeom prst="wedgeRoundRectCallout">
            <a:avLst>
              <a:gd name="adj1" fmla="val 107972"/>
              <a:gd name="adj2" fmla="val -300419"/>
              <a:gd name="adj3" fmla="val 1666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chemeClr val="tx1"/>
                </a:solidFill>
              </a:rPr>
              <a:t>Link To Foreign Project Enabled or Disabled</a:t>
            </a:r>
          </a:p>
        </p:txBody>
      </p:sp>
      <p:sp>
        <p:nvSpPr>
          <p:cNvPr id="94" name="Rounded Rectangular Callout 91"/>
          <p:cNvSpPr/>
          <p:nvPr/>
        </p:nvSpPr>
        <p:spPr>
          <a:xfrm>
            <a:off x="2720933" y="5821888"/>
            <a:ext cx="1567543" cy="451700"/>
          </a:xfrm>
          <a:prstGeom prst="wedgeRoundRectCallout">
            <a:avLst>
              <a:gd name="adj1" fmla="val 201970"/>
              <a:gd name="adj2" fmla="val -113709"/>
              <a:gd name="adj3" fmla="val 1666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chemeClr val="tx1"/>
                </a:solidFill>
              </a:rPr>
              <a:t>Scope of Branch Prunes Links</a:t>
            </a:r>
          </a:p>
        </p:txBody>
      </p:sp>
      <p:pic>
        <p:nvPicPr>
          <p:cNvPr id="95" name="Picture 4" descr="C:\Users\rcbaillargeon\AppData\Local\Microsoft\Windows\Temporary Internet Files\Content.IE5\Z5S0M31F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162" y="3434331"/>
            <a:ext cx="587829" cy="580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BranchManager</a:t>
            </a:r>
            <a:r>
              <a:rPr lang="en-US"/>
              <a:t> Comparison</a:t>
            </a:r>
            <a:endParaRPr lang="en-US" dirty="0"/>
          </a:p>
        </p:txBody>
      </p:sp>
      <p:pic>
        <p:nvPicPr>
          <p:cNvPr id="15" name="Picture 2" descr="Z:\Google Drive\DOORS Branch Diff Merge Marketing\images\CropperCapture[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81" y="3964339"/>
            <a:ext cx="3637341" cy="2280597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02" y="1371864"/>
            <a:ext cx="3131598" cy="246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Z:\Google Drive\DOORS Branch Diff Merge Marketing\images\CropperCapture[6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122" y="3937807"/>
            <a:ext cx="4657241" cy="2281803"/>
          </a:xfrm>
          <a:prstGeom prst="rect">
            <a:avLst/>
          </a:prstGeom>
          <a:noFill/>
        </p:spPr>
      </p:pic>
      <p:grpSp>
        <p:nvGrpSpPr>
          <p:cNvPr id="18" name="Group 79"/>
          <p:cNvGrpSpPr/>
          <p:nvPr/>
        </p:nvGrpSpPr>
        <p:grpSpPr>
          <a:xfrm>
            <a:off x="5291497" y="1676261"/>
            <a:ext cx="3034263" cy="1779360"/>
            <a:chOff x="9969902" y="-91626"/>
            <a:chExt cx="2590800" cy="2298449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69902" y="-91626"/>
              <a:ext cx="2590800" cy="228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2"/>
            <p:cNvSpPr/>
            <p:nvPr/>
          </p:nvSpPr>
          <p:spPr>
            <a:xfrm>
              <a:off x="10228983" y="98433"/>
              <a:ext cx="1977190" cy="210839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buNone/>
              </a:pPr>
              <a:r>
                <a:rPr lang="en-US" sz="1000" b="1" i="1" dirty="0"/>
                <a:t>Detected Changes</a:t>
              </a:r>
            </a:p>
            <a:p>
              <a:pPr marL="171450" indent="-171450"/>
              <a:r>
                <a:rPr lang="en-US" sz="1000" b="1" i="1"/>
                <a:t>Modification/Deletion/Addition </a:t>
              </a:r>
              <a:endParaRPr lang="en-US" sz="1000" b="1" i="1" dirty="0"/>
            </a:p>
            <a:p>
              <a:pPr marL="171450" indent="-171450"/>
              <a:r>
                <a:rPr lang="en-US" sz="1000" b="1" i="1" dirty="0"/>
                <a:t>Textual Attributes </a:t>
              </a:r>
            </a:p>
            <a:p>
              <a:pPr marL="171450" indent="-171450"/>
              <a:r>
                <a:rPr lang="en-US" sz="1000" b="1" i="1" dirty="0"/>
                <a:t>OLE Attributes </a:t>
              </a:r>
            </a:p>
            <a:p>
              <a:pPr marL="171450" indent="-171450"/>
              <a:r>
                <a:rPr lang="en-US" sz="1000" b="1" i="1" dirty="0"/>
                <a:t>Images </a:t>
              </a:r>
            </a:p>
            <a:p>
              <a:pPr marL="171450" indent="-171450"/>
              <a:r>
                <a:rPr lang="en-US" sz="1000" b="1" i="1" dirty="0"/>
                <a:t>DOORS Tables </a:t>
              </a:r>
            </a:p>
            <a:p>
              <a:pPr marL="171450" indent="-171450"/>
              <a:r>
                <a:rPr lang="en-US" sz="1000" b="1" i="1" dirty="0"/>
                <a:t>Link Changes </a:t>
              </a:r>
            </a:p>
            <a:p>
              <a:pPr marL="171450" indent="-171450"/>
              <a:r>
                <a:rPr lang="en-US" sz="1000" b="1" i="1" dirty="0"/>
                <a:t>Object Movement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8" y="1361393"/>
            <a:ext cx="8231187" cy="4527550"/>
          </a:xfrm>
        </p:spPr>
        <p:txBody>
          <a:bodyPr/>
          <a:lstStyle/>
          <a:p>
            <a:r>
              <a:rPr lang="en-US" dirty="0"/>
              <a:t>Founded in 2003, located in Frankfurt, Germany</a:t>
            </a:r>
          </a:p>
          <a:p>
            <a:r>
              <a:rPr lang="en-US" dirty="0"/>
              <a:t>Managing Director: Adrine Hairapetian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5" y="5761442"/>
            <a:ext cx="7810852" cy="43153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2" y="1984663"/>
            <a:ext cx="7701503" cy="74814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" y="2790000"/>
            <a:ext cx="1891660" cy="288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5" y="2790000"/>
            <a:ext cx="1881033" cy="288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2790000"/>
            <a:ext cx="1881033" cy="288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24" y="2790000"/>
            <a:ext cx="1881033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BM Comparison Object Identification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64" y="2715491"/>
            <a:ext cx="7962900" cy="345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79"/>
          <p:cNvGrpSpPr/>
          <p:nvPr/>
        </p:nvGrpSpPr>
        <p:grpSpPr>
          <a:xfrm>
            <a:off x="4942609" y="1537855"/>
            <a:ext cx="3276600" cy="1524000"/>
            <a:chOff x="9969902" y="-91626"/>
            <a:chExt cx="2590800" cy="2298449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69902" y="-91626"/>
              <a:ext cx="2590800" cy="228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4"/>
            <p:cNvSpPr/>
            <p:nvPr/>
          </p:nvSpPr>
          <p:spPr>
            <a:xfrm>
              <a:off x="10228983" y="98433"/>
              <a:ext cx="1977190" cy="210839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buNone/>
              </a:pPr>
              <a:r>
                <a:rPr lang="en-US" sz="1000" b="1" i="1" dirty="0"/>
                <a:t>Why Object Ids alone don’t work</a:t>
              </a:r>
            </a:p>
            <a:p>
              <a:pPr marL="171450" indent="-171450"/>
              <a:r>
                <a:rPr lang="en-US" sz="1000" i="1"/>
                <a:t>Not </a:t>
              </a:r>
              <a:r>
                <a:rPr lang="en-US" sz="1000" i="1" dirty="0"/>
                <a:t>globally unique</a:t>
              </a:r>
            </a:p>
            <a:p>
              <a:pPr marL="171450" indent="-171450"/>
              <a:r>
                <a:rPr lang="en-US" sz="1000" i="1" dirty="0"/>
                <a:t>No knowledge on branches</a:t>
              </a:r>
            </a:p>
            <a:p>
              <a:pPr marL="171450" indent="-171450"/>
              <a:r>
                <a:rPr lang="en-US" sz="1000" i="1" dirty="0"/>
                <a:t>Same Object Id for different objects</a:t>
              </a:r>
            </a:p>
            <a:p>
              <a:pPr marL="171450" indent="-171450"/>
              <a:r>
                <a:rPr lang="en-US" sz="1000" i="1" dirty="0"/>
                <a:t>Different Object Id for the Same Object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3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BranchManager – Merge Integration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4" y="2535382"/>
            <a:ext cx="4442705" cy="37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1" y="1414030"/>
            <a:ext cx="25431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8" y="1388917"/>
            <a:ext cx="3115462" cy="493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BranchManager – Quick Merge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0" y="1453862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49" y="3345872"/>
            <a:ext cx="6246564" cy="29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" y="3361027"/>
            <a:ext cx="1724025" cy="291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02" y="1624879"/>
            <a:ext cx="30670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78800"/>
            <a:ext cx="8231187" cy="4527550"/>
          </a:xfrm>
        </p:spPr>
        <p:txBody>
          <a:bodyPr/>
          <a:lstStyle/>
          <a:p>
            <a:r>
              <a:rPr lang="en-US" sz="2000" dirty="0" err="1"/>
              <a:t>BranchManager</a:t>
            </a:r>
            <a:r>
              <a:rPr lang="en-US" sz="2000" dirty="0"/>
              <a:t> Provides Core Needed Capabilities</a:t>
            </a:r>
          </a:p>
          <a:p>
            <a:pPr lvl="1"/>
            <a:r>
              <a:rPr lang="en-US" sz="1600" dirty="0"/>
              <a:t>Reuse for reduced investment and higher quality</a:t>
            </a:r>
          </a:p>
          <a:p>
            <a:pPr lvl="1"/>
            <a:r>
              <a:rPr lang="en-US" sz="1600" dirty="0" err="1"/>
              <a:t>Gatekeeping</a:t>
            </a:r>
            <a:r>
              <a:rPr lang="en-US" sz="1600" dirty="0"/>
              <a:t> for quality controls and reviews</a:t>
            </a:r>
          </a:p>
          <a:p>
            <a:pPr lvl="1"/>
            <a:r>
              <a:rPr lang="en-US" sz="1600" dirty="0"/>
              <a:t>Cloning for rapid new derivative products, yet still linked</a:t>
            </a:r>
          </a:p>
          <a:p>
            <a:endParaRPr lang="en-US" sz="2000" dirty="0"/>
          </a:p>
          <a:p>
            <a:r>
              <a:rPr lang="en-US" sz="2000" dirty="0"/>
              <a:t>Flexible Adoption</a:t>
            </a:r>
          </a:p>
          <a:p>
            <a:pPr lvl="1"/>
            <a:r>
              <a:rPr lang="en-US" sz="1600" dirty="0"/>
              <a:t>Applicable to many user scenarios</a:t>
            </a:r>
          </a:p>
          <a:p>
            <a:pPr lvl="1"/>
            <a:r>
              <a:rPr lang="en-US" sz="1600" dirty="0"/>
              <a:t>Strong foundation resolving major challenges of configuration management in DOORS</a:t>
            </a:r>
          </a:p>
          <a:p>
            <a:pPr lvl="1"/>
            <a:r>
              <a:rPr lang="en-US" sz="1600" dirty="0"/>
              <a:t>Configurable to an organization’s specific practices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50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Consulting and Support LCM</a:t>
            </a:r>
          </a:p>
        </p:txBody>
      </p:sp>
      <p:pic>
        <p:nvPicPr>
          <p:cNvPr id="19459" name="Grafi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880" y="1484313"/>
            <a:ext cx="5708341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20"/>
          <p:cNvSpPr txBox="1">
            <a:spLocks noChangeArrowheads="1"/>
          </p:cNvSpPr>
          <p:nvPr/>
        </p:nvSpPr>
        <p:spPr bwMode="auto">
          <a:xfrm>
            <a:off x="1855433" y="4941888"/>
            <a:ext cx="2716567" cy="11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2B285E"/>
                </a:solidFill>
              </a:rPr>
              <a:t>IT-</a:t>
            </a:r>
            <a:r>
              <a:rPr lang="de-DE" altLang="de-DE" sz="1400" dirty="0">
                <a:solidFill>
                  <a:srgbClr val="A22222"/>
                </a:solidFill>
              </a:rPr>
              <a:t>Q</a:t>
            </a:r>
            <a:r>
              <a:rPr lang="de-DE" altLang="de-DE" sz="1400" dirty="0">
                <a:solidFill>
                  <a:srgbClr val="2B285E"/>
                </a:solidFill>
              </a:rPr>
              <a:t>Base GmbH</a:t>
            </a:r>
          </a:p>
          <a:p>
            <a:pPr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2B285E"/>
                </a:solidFill>
              </a:rPr>
              <a:t>Hanauer </a:t>
            </a:r>
            <a:r>
              <a:rPr lang="de-DE" dirty="0"/>
              <a:t>Landstraße 114-116</a:t>
            </a:r>
            <a:endParaRPr lang="de-DE" altLang="de-DE" sz="1400" dirty="0">
              <a:solidFill>
                <a:srgbClr val="2B285E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2B285E"/>
                </a:solidFill>
              </a:rPr>
              <a:t>60314 Frankfurt</a:t>
            </a:r>
            <a:r>
              <a:rPr lang="de-DE" altLang="de-DE" sz="1400" b="1" dirty="0">
                <a:solidFill>
                  <a:srgbClr val="2B285E"/>
                </a:solidFill>
              </a:rPr>
              <a:t> </a:t>
            </a:r>
          </a:p>
          <a:p>
            <a:pPr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2B285E"/>
                </a:solidFill>
              </a:rPr>
              <a:t>Deutschland</a:t>
            </a:r>
          </a:p>
        </p:txBody>
      </p:sp>
      <p:sp>
        <p:nvSpPr>
          <p:cNvPr id="19461" name="Text Box 21"/>
          <p:cNvSpPr txBox="1">
            <a:spLocks noChangeArrowheads="1"/>
          </p:cNvSpPr>
          <p:nvPr/>
        </p:nvSpPr>
        <p:spPr bwMode="auto">
          <a:xfrm>
            <a:off x="4039340" y="4941888"/>
            <a:ext cx="3116062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2B285E"/>
                </a:solidFill>
              </a:rPr>
              <a:t>Tel. +49 (0) 69 – 366 021 26</a:t>
            </a:r>
          </a:p>
          <a:p>
            <a:pPr algn="r"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2B285E"/>
                </a:solidFill>
              </a:rPr>
              <a:t>Fax +49 (0) 69 – 366 021 27</a:t>
            </a:r>
          </a:p>
          <a:p>
            <a:pPr algn="r"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2B285E"/>
                </a:solidFill>
              </a:rPr>
              <a:t>Web:  www.IT-</a:t>
            </a:r>
            <a:r>
              <a:rPr lang="de-DE" altLang="de-DE" sz="1400" dirty="0">
                <a:solidFill>
                  <a:srgbClr val="A22222"/>
                </a:solidFill>
              </a:rPr>
              <a:t>Q</a:t>
            </a:r>
            <a:r>
              <a:rPr lang="de-DE" altLang="de-DE" sz="1400" dirty="0">
                <a:solidFill>
                  <a:srgbClr val="2B285E"/>
                </a:solidFill>
              </a:rPr>
              <a:t>Base.de</a:t>
            </a:r>
          </a:p>
          <a:p>
            <a:pPr algn="r"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2B285E"/>
                </a:solidFill>
              </a:rPr>
              <a:t>Mail: BranchManager@IT-</a:t>
            </a:r>
            <a:r>
              <a:rPr lang="de-DE" altLang="de-DE" sz="1400" dirty="0">
                <a:solidFill>
                  <a:srgbClr val="A22222"/>
                </a:solidFill>
              </a:rPr>
              <a:t>Q</a:t>
            </a:r>
            <a:r>
              <a:rPr lang="de-DE" altLang="de-DE" sz="1400" dirty="0">
                <a:solidFill>
                  <a:srgbClr val="2B285E"/>
                </a:solidFill>
              </a:rPr>
              <a:t>Base.de</a:t>
            </a:r>
          </a:p>
        </p:txBody>
      </p:sp>
      <p:sp>
        <p:nvSpPr>
          <p:cNvPr id="19462" name="Abgerundetes Rechteck 7"/>
          <p:cNvSpPr>
            <a:spLocks noChangeArrowheads="1"/>
          </p:cNvSpPr>
          <p:nvPr/>
        </p:nvSpPr>
        <p:spPr bwMode="auto">
          <a:xfrm>
            <a:off x="1677880" y="4797425"/>
            <a:ext cx="5708341" cy="1368425"/>
          </a:xfrm>
          <a:prstGeom prst="roundRect">
            <a:avLst>
              <a:gd name="adj" fmla="val 23829"/>
            </a:avLst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180975" indent="-180975">
              <a:buFont typeface="Arial" charset="0"/>
              <a:buBlip>
                <a:blip r:embed="rId3"/>
              </a:buBlip>
            </a:pPr>
            <a:endParaRPr lang="de-DE" altLang="de-DE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415149"/>
            <a:ext cx="8231187" cy="4527551"/>
          </a:xfrm>
        </p:spPr>
        <p:txBody>
          <a:bodyPr/>
          <a:lstStyle/>
          <a:p>
            <a:pPr marL="319088" indent="-257175">
              <a:spcBef>
                <a:spcPts val="1088"/>
              </a:spcBef>
              <a:buFont typeface="Arial" charset="0"/>
              <a:buChar char="█"/>
            </a:pPr>
            <a:r>
              <a:rPr lang="en-US" altLang="de-DE" dirty="0"/>
              <a:t>Our core competence is to treat the comprehensive approach to Application Lifecycle Management (ALM) </a:t>
            </a:r>
            <a:r>
              <a:rPr lang="de-DE" altLang="de-DE" dirty="0"/>
              <a:t>– </a:t>
            </a:r>
            <a:r>
              <a:rPr lang="en-US" altLang="de-DE" dirty="0"/>
              <a:t>from the requirement to the deployment </a:t>
            </a:r>
          </a:p>
          <a:p>
            <a:pPr marL="319088" indent="-257175">
              <a:buNone/>
            </a:pPr>
            <a:endParaRPr lang="en-US" altLang="de-DE" dirty="0"/>
          </a:p>
          <a:p>
            <a:pPr marL="319088" indent="-257175">
              <a:buFont typeface="Arial" charset="0"/>
              <a:buChar char="█"/>
            </a:pPr>
            <a:r>
              <a:rPr lang="en-US" dirty="0"/>
              <a:t>Our services range from the practical implementation of concrete results to strategic consultancy of middle and high management concerning potential capabilities and ways to handle ALM topics</a:t>
            </a:r>
            <a:endParaRPr lang="en-US" altLang="de-DE" dirty="0"/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452400" y="3633414"/>
            <a:ext cx="3220388" cy="2322873"/>
            <a:chOff x="725026" y="3704300"/>
            <a:chExt cx="3219396" cy="2084439"/>
          </a:xfrm>
        </p:grpSpPr>
        <p:grpSp>
          <p:nvGrpSpPr>
            <p:cNvPr id="4" name="Gruppieren 60"/>
            <p:cNvGrpSpPr>
              <a:grpSpLocks/>
            </p:cNvGrpSpPr>
            <p:nvPr/>
          </p:nvGrpSpPr>
          <p:grpSpPr bwMode="auto">
            <a:xfrm>
              <a:off x="1035876" y="3704300"/>
              <a:ext cx="2908546" cy="2066277"/>
              <a:chOff x="1541451" y="3918181"/>
              <a:chExt cx="6696744" cy="2066277"/>
            </a:xfrm>
          </p:grpSpPr>
          <p:sp>
            <p:nvSpPr>
              <p:cNvPr id="62" name="Rectangle 9"/>
              <p:cNvSpPr/>
              <p:nvPr/>
            </p:nvSpPr>
            <p:spPr bwMode="auto">
              <a:xfrm>
                <a:off x="1541451" y="3918181"/>
                <a:ext cx="6696744" cy="477106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7000">
                    <a:srgbClr val="92D05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28016" tIns="64008" rIns="128016" bIns="64008" anchor="ctr"/>
              <a:lstStyle/>
              <a:p>
                <a:pPr defTabSz="1154223">
                  <a:buFont typeface="Arial" charset="0"/>
                  <a:buNone/>
                  <a:defRPr/>
                </a:pPr>
                <a:r>
                  <a:rPr lang="de-DE" sz="1400" b="1" i="1" dirty="0">
                    <a:solidFill>
                      <a:schemeClr val="tx1"/>
                    </a:solidFill>
                  </a:rPr>
                  <a:t>Company </a:t>
                </a:r>
                <a:r>
                  <a:rPr lang="de-DE" sz="1400" b="1" i="1" dirty="0" err="1">
                    <a:solidFill>
                      <a:schemeClr val="tx1"/>
                    </a:solidFill>
                  </a:rPr>
                  <a:t>wide</a:t>
                </a:r>
                <a:r>
                  <a:rPr lang="de-DE" sz="1400" b="1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defTabSz="1154223">
                  <a:buFont typeface="Arial" charset="0"/>
                  <a:buNone/>
                  <a:defRPr/>
                </a:pPr>
                <a:r>
                  <a:rPr lang="de-DE" sz="1400" b="1" i="1" dirty="0">
                    <a:solidFill>
                      <a:schemeClr val="tx1"/>
                    </a:solidFill>
                  </a:rPr>
                  <a:t>ALM </a:t>
                </a:r>
                <a:r>
                  <a:rPr lang="de-DE" sz="1400" b="1" i="1" dirty="0" err="1">
                    <a:solidFill>
                      <a:schemeClr val="tx1"/>
                    </a:solidFill>
                  </a:rPr>
                  <a:t>Strategy</a:t>
                </a:r>
                <a:endParaRPr lang="de-DE" sz="14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9"/>
              <p:cNvSpPr/>
              <p:nvPr/>
            </p:nvSpPr>
            <p:spPr bwMode="auto">
              <a:xfrm>
                <a:off x="1541451" y="4438136"/>
                <a:ext cx="6696744" cy="477106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7000">
                    <a:srgbClr val="92D05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28016" tIns="64008" rIns="128016" bIns="64008" anchor="ctr"/>
              <a:lstStyle/>
              <a:p>
                <a:pPr defTabSz="1154223">
                  <a:buFont typeface="Arial" charset="0"/>
                  <a:buNone/>
                  <a:defRPr/>
                </a:pPr>
                <a:r>
                  <a:rPr lang="de-DE" sz="1400" b="1" i="1" dirty="0" err="1">
                    <a:solidFill>
                      <a:schemeClr val="tx1"/>
                    </a:solidFill>
                  </a:rPr>
                  <a:t>Method</a:t>
                </a:r>
                <a:r>
                  <a:rPr lang="de-DE" sz="1400" b="1" i="1" dirty="0">
                    <a:solidFill>
                      <a:schemeClr val="tx1"/>
                    </a:solidFill>
                  </a:rPr>
                  <a:t> &amp; </a:t>
                </a:r>
                <a:r>
                  <a:rPr lang="de-DE" sz="1400" b="1" i="1" dirty="0" err="1">
                    <a:solidFill>
                      <a:schemeClr val="tx1"/>
                    </a:solidFill>
                  </a:rPr>
                  <a:t>Processes</a:t>
                </a:r>
                <a:r>
                  <a:rPr lang="de-DE" sz="1400" b="1" i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64" name="Rectangle 9"/>
              <p:cNvSpPr/>
              <p:nvPr/>
            </p:nvSpPr>
            <p:spPr bwMode="auto">
              <a:xfrm>
                <a:off x="1541453" y="4967859"/>
                <a:ext cx="6696742" cy="477105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7000">
                    <a:srgbClr val="92D05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28016" tIns="64008" rIns="128016" bIns="64008" anchor="ctr"/>
              <a:lstStyle/>
              <a:p>
                <a:pPr defTabSz="1154223">
                  <a:buFont typeface="Arial" charset="0"/>
                  <a:buNone/>
                  <a:defRPr/>
                </a:pPr>
                <a:r>
                  <a:rPr lang="de-DE" sz="1400" b="1" i="1" dirty="0">
                    <a:solidFill>
                      <a:schemeClr val="tx1"/>
                    </a:solidFill>
                  </a:rPr>
                  <a:t>Project </a:t>
                </a:r>
                <a:r>
                  <a:rPr lang="de-DE" sz="1400" b="1" i="1" dirty="0" err="1">
                    <a:solidFill>
                      <a:schemeClr val="tx1"/>
                    </a:solidFill>
                  </a:rPr>
                  <a:t>execution</a:t>
                </a:r>
                <a:endParaRPr lang="de-DE" sz="14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9"/>
              <p:cNvSpPr/>
              <p:nvPr/>
            </p:nvSpPr>
            <p:spPr bwMode="auto">
              <a:xfrm>
                <a:off x="1541451" y="5507353"/>
                <a:ext cx="6696744" cy="477105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7000">
                    <a:srgbClr val="92D05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28016" tIns="64008" rIns="128016" bIns="64008" anchor="ctr"/>
              <a:lstStyle/>
              <a:p>
                <a:pPr defTabSz="1154223">
                  <a:buFont typeface="Arial" charset="0"/>
                  <a:buNone/>
                  <a:defRPr/>
                </a:pPr>
                <a:r>
                  <a:rPr lang="de-DE" sz="1400" b="1" i="1" dirty="0">
                    <a:solidFill>
                      <a:schemeClr val="tx1"/>
                    </a:solidFill>
                  </a:rPr>
                  <a:t>Long-</a:t>
                </a:r>
                <a:r>
                  <a:rPr lang="de-DE" sz="1400" b="1" i="1" dirty="0" err="1">
                    <a:solidFill>
                      <a:schemeClr val="tx1"/>
                    </a:solidFill>
                  </a:rPr>
                  <a:t>term</a:t>
                </a:r>
                <a:br>
                  <a:rPr lang="de-DE" sz="1400" b="1" i="1" dirty="0">
                    <a:solidFill>
                      <a:schemeClr val="tx1"/>
                    </a:solidFill>
                  </a:rPr>
                </a:br>
                <a:r>
                  <a:rPr lang="de-DE" sz="1400" b="1" i="1" dirty="0">
                    <a:solidFill>
                      <a:schemeClr val="tx1"/>
                    </a:solidFill>
                  </a:rPr>
                  <a:t>Services</a:t>
                </a:r>
              </a:p>
            </p:txBody>
          </p:sp>
        </p:grpSp>
        <p:sp>
          <p:nvSpPr>
            <p:cNvPr id="8213" name="Rechteck 74"/>
            <p:cNvSpPr>
              <a:spLocks noChangeArrowheads="1"/>
            </p:cNvSpPr>
            <p:nvPr/>
          </p:nvSpPr>
          <p:spPr bwMode="auto">
            <a:xfrm rot="16200000">
              <a:off x="347230" y="4084263"/>
              <a:ext cx="1063274" cy="307682"/>
            </a:xfrm>
            <a:prstGeom prst="rect">
              <a:avLst/>
            </a:prstGeom>
            <a:solidFill>
              <a:srgbClr val="DAEFC3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de-DE" altLang="de-DE" sz="1400" b="1" i="1" dirty="0">
                  <a:solidFill>
                    <a:srgbClr val="000000"/>
                  </a:solidFill>
                </a:rPr>
                <a:t>Consulting</a:t>
              </a:r>
              <a:endParaRPr lang="de-DE" altLang="de-DE" sz="1400" dirty="0"/>
            </a:p>
          </p:txBody>
        </p:sp>
        <p:sp>
          <p:nvSpPr>
            <p:cNvPr id="8214" name="Rechteck 75"/>
            <p:cNvSpPr>
              <a:spLocks noChangeArrowheads="1"/>
            </p:cNvSpPr>
            <p:nvPr/>
          </p:nvSpPr>
          <p:spPr bwMode="auto">
            <a:xfrm rot="16200000">
              <a:off x="386901" y="5141751"/>
              <a:ext cx="986295" cy="307682"/>
            </a:xfrm>
            <a:prstGeom prst="rect">
              <a:avLst/>
            </a:prstGeom>
            <a:solidFill>
              <a:srgbClr val="DAEFC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de-DE" altLang="de-DE" sz="1400" b="1" i="1" dirty="0">
                  <a:solidFill>
                    <a:srgbClr val="000000"/>
                  </a:solidFill>
                </a:rPr>
                <a:t>Services</a:t>
              </a:r>
              <a:endParaRPr lang="de-DE" altLang="de-DE" sz="1400" dirty="0"/>
            </a:p>
          </p:txBody>
        </p:sp>
      </p:grpSp>
      <p:sp>
        <p:nvSpPr>
          <p:cNvPr id="819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7475" indent="-117475">
              <a:tabLst>
                <a:tab pos="2489200" algn="l"/>
              </a:tabLst>
            </a:pPr>
            <a:r>
              <a:rPr lang="de-DE" altLang="de-DE" dirty="0" err="1"/>
              <a:t>Our</a:t>
            </a:r>
            <a:r>
              <a:rPr lang="de-DE" altLang="de-DE" dirty="0"/>
              <a:t> Competence</a:t>
            </a:r>
          </a:p>
        </p:txBody>
      </p:sp>
      <p:sp>
        <p:nvSpPr>
          <p:cNvPr id="67" name="Rectangle 14"/>
          <p:cNvSpPr/>
          <p:nvPr/>
        </p:nvSpPr>
        <p:spPr bwMode="auto">
          <a:xfrm>
            <a:off x="3257551" y="3278724"/>
            <a:ext cx="687388" cy="2804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</a:schemeClr>
              </a:gs>
              <a:gs pos="12000">
                <a:schemeClr val="accent2">
                  <a:lumMod val="50000"/>
                  <a:lumOff val="50000"/>
                  <a:alpha val="1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57600" rIns="36000" bIns="36000"/>
          <a:lstStyle/>
          <a:p>
            <a:pPr algn="ctr" defTabSz="1154223">
              <a:buFont typeface="Arial" charset="0"/>
              <a:buNone/>
              <a:defRPr/>
            </a:pPr>
            <a:r>
              <a:rPr lang="de-DE" sz="1200" b="1" dirty="0" err="1">
                <a:solidFill>
                  <a:schemeClr val="tx1"/>
                </a:solidFill>
              </a:rPr>
              <a:t>Require-ment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68" name="Rectangle 14"/>
          <p:cNvSpPr/>
          <p:nvPr/>
        </p:nvSpPr>
        <p:spPr bwMode="auto">
          <a:xfrm>
            <a:off x="3986214" y="3278724"/>
            <a:ext cx="687387" cy="2804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</a:schemeClr>
              </a:gs>
              <a:gs pos="12000">
                <a:schemeClr val="accent2">
                  <a:lumMod val="50000"/>
                  <a:lumOff val="50000"/>
                  <a:alpha val="1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57600" rIns="36000" bIns="36000"/>
          <a:lstStyle/>
          <a:p>
            <a:pPr algn="ctr" defTabSz="1154223">
              <a:buFont typeface="Arial" charset="0"/>
              <a:buNone/>
              <a:defRPr/>
            </a:pPr>
            <a:r>
              <a:rPr lang="de-DE" sz="12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69" name="Rectangle 14"/>
          <p:cNvSpPr/>
          <p:nvPr/>
        </p:nvSpPr>
        <p:spPr bwMode="auto">
          <a:xfrm>
            <a:off x="4714876" y="3278724"/>
            <a:ext cx="687388" cy="2804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</a:schemeClr>
              </a:gs>
              <a:gs pos="12000">
                <a:schemeClr val="accent2">
                  <a:lumMod val="50000"/>
                  <a:lumOff val="50000"/>
                  <a:alpha val="1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57600" rIns="36000" bIns="36000"/>
          <a:lstStyle/>
          <a:p>
            <a:pPr algn="ctr" defTabSz="1154223">
              <a:buFont typeface="Arial" charset="0"/>
              <a:buNone/>
              <a:defRPr/>
            </a:pPr>
            <a:r>
              <a:rPr lang="de-DE" sz="1200" b="1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70" name="Rectangle 14"/>
          <p:cNvSpPr/>
          <p:nvPr/>
        </p:nvSpPr>
        <p:spPr bwMode="auto">
          <a:xfrm>
            <a:off x="5443539" y="3278724"/>
            <a:ext cx="687387" cy="2804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</a:schemeClr>
              </a:gs>
              <a:gs pos="12000">
                <a:schemeClr val="accent2">
                  <a:lumMod val="50000"/>
                  <a:lumOff val="50000"/>
                  <a:alpha val="1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57600" rIns="36000" bIns="36000"/>
          <a:lstStyle/>
          <a:p>
            <a:pPr algn="ctr" defTabSz="1154223">
              <a:buFont typeface="Arial" charset="0"/>
              <a:buNone/>
              <a:defRPr/>
            </a:pPr>
            <a:r>
              <a:rPr lang="de-DE" sz="1200" b="1" dirty="0" err="1">
                <a:solidFill>
                  <a:schemeClr val="tx1"/>
                </a:solidFill>
              </a:rPr>
              <a:t>Build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1" name="Rectangle 14"/>
          <p:cNvSpPr/>
          <p:nvPr/>
        </p:nvSpPr>
        <p:spPr bwMode="auto">
          <a:xfrm>
            <a:off x="6172201" y="3274490"/>
            <a:ext cx="687388" cy="2804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</a:schemeClr>
              </a:gs>
              <a:gs pos="12000">
                <a:schemeClr val="accent2">
                  <a:lumMod val="50000"/>
                  <a:lumOff val="50000"/>
                  <a:alpha val="1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57600" rIns="36000" bIns="36000"/>
          <a:lstStyle/>
          <a:p>
            <a:pPr algn="ctr" defTabSz="1154223">
              <a:buFont typeface="Arial" charset="0"/>
              <a:buNone/>
              <a:defRPr/>
            </a:pPr>
            <a:r>
              <a:rPr lang="de-DE" sz="1200" b="1" dirty="0">
                <a:solidFill>
                  <a:schemeClr val="tx1"/>
                </a:solidFill>
              </a:rPr>
              <a:t>Release</a:t>
            </a:r>
          </a:p>
        </p:txBody>
      </p:sp>
      <p:sp>
        <p:nvSpPr>
          <p:cNvPr id="72" name="Rectangle 14"/>
          <p:cNvSpPr/>
          <p:nvPr/>
        </p:nvSpPr>
        <p:spPr bwMode="auto">
          <a:xfrm>
            <a:off x="6900864" y="3274490"/>
            <a:ext cx="687387" cy="2804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</a:schemeClr>
              </a:gs>
              <a:gs pos="12000">
                <a:schemeClr val="accent2">
                  <a:lumMod val="50000"/>
                  <a:lumOff val="50000"/>
                  <a:alpha val="1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57600" rIns="36000" bIns="36000"/>
          <a:lstStyle/>
          <a:p>
            <a:pPr algn="ctr" defTabSz="1154223">
              <a:buFont typeface="Arial" charset="0"/>
              <a:buNone/>
              <a:defRPr/>
            </a:pPr>
            <a:r>
              <a:rPr lang="de-DE" sz="1200" b="1" dirty="0" err="1">
                <a:solidFill>
                  <a:schemeClr val="tx1"/>
                </a:solidFill>
              </a:rPr>
              <a:t>Config</a:t>
            </a:r>
            <a:r>
              <a:rPr lang="de-DE" sz="9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3" name="Rectangle 14"/>
          <p:cNvSpPr/>
          <p:nvPr/>
        </p:nvSpPr>
        <p:spPr bwMode="auto">
          <a:xfrm>
            <a:off x="7662184" y="3274490"/>
            <a:ext cx="687388" cy="2804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</a:schemeClr>
              </a:gs>
              <a:gs pos="12000">
                <a:schemeClr val="accent2">
                  <a:lumMod val="50000"/>
                  <a:lumOff val="50000"/>
                  <a:alpha val="1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57600" rIns="36000" bIns="36000"/>
          <a:lstStyle/>
          <a:p>
            <a:pPr algn="ctr" defTabSz="1154223">
              <a:buFont typeface="Arial" charset="0"/>
              <a:buNone/>
              <a:defRPr/>
            </a:pPr>
            <a:r>
              <a:rPr lang="de-DE" sz="1200" b="1" dirty="0">
                <a:solidFill>
                  <a:schemeClr val="tx1"/>
                </a:solidFill>
              </a:rPr>
              <a:t>Change</a:t>
            </a:r>
          </a:p>
        </p:txBody>
      </p:sp>
      <p:grpSp>
        <p:nvGrpSpPr>
          <p:cNvPr id="5" name="Gruppieren 3"/>
          <p:cNvGrpSpPr>
            <a:grpSpLocks/>
          </p:cNvGrpSpPr>
          <p:nvPr/>
        </p:nvGrpSpPr>
        <p:grpSpPr bwMode="auto">
          <a:xfrm>
            <a:off x="2601685" y="3276607"/>
            <a:ext cx="598717" cy="2806700"/>
            <a:chOff x="1987587" y="3431894"/>
            <a:chExt cx="1228171" cy="2519529"/>
          </a:xfrm>
        </p:grpSpPr>
        <p:sp>
          <p:nvSpPr>
            <p:cNvPr id="66" name="Rectangle 14"/>
            <p:cNvSpPr/>
            <p:nvPr/>
          </p:nvSpPr>
          <p:spPr bwMode="auto">
            <a:xfrm>
              <a:off x="1987587" y="3431894"/>
              <a:ext cx="1228171" cy="251952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20000"/>
                  </a:schemeClr>
                </a:gs>
                <a:gs pos="6000">
                  <a:schemeClr val="bg2">
                    <a:lumMod val="60000"/>
                    <a:lumOff val="40000"/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57600" rIns="36000" bIns="36000"/>
            <a:lstStyle/>
            <a:p>
              <a:pPr algn="ctr" defTabSz="1154223">
                <a:buFont typeface="Arial" charset="0"/>
                <a:buNone/>
                <a:defRPr/>
              </a:pPr>
              <a:endParaRPr lang="de-DE" sz="9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203" name="Textfeld 73"/>
            <p:cNvSpPr txBox="1">
              <a:spLocks noChangeArrowheads="1"/>
            </p:cNvSpPr>
            <p:nvPr/>
          </p:nvSpPr>
          <p:spPr bwMode="auto">
            <a:xfrm>
              <a:off x="2023399" y="3444268"/>
              <a:ext cx="1033985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de-DE" altLang="de-DE" sz="1400" b="1" dirty="0"/>
                <a:t>Level</a:t>
              </a:r>
            </a:p>
          </p:txBody>
        </p:sp>
        <p:cxnSp>
          <p:nvCxnSpPr>
            <p:cNvPr id="8204" name="Gerade Verbindung mit Pfeil 76"/>
            <p:cNvCxnSpPr>
              <a:cxnSpLocks noChangeShapeType="1"/>
            </p:cNvCxnSpPr>
            <p:nvPr/>
          </p:nvCxnSpPr>
          <p:spPr bwMode="auto">
            <a:xfrm>
              <a:off x="2656360" y="3763665"/>
              <a:ext cx="6186" cy="2006292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</p:cxnSp>
      </p:grp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3257551" y="5511812"/>
            <a:ext cx="5059363" cy="357181"/>
            <a:chOff x="3257350" y="5380299"/>
            <a:chExt cx="5059066" cy="355100"/>
          </a:xfrm>
        </p:grpSpPr>
        <p:sp>
          <p:nvSpPr>
            <p:cNvPr id="8200" name="Rechteck 77"/>
            <p:cNvSpPr>
              <a:spLocks noChangeArrowheads="1"/>
            </p:cNvSpPr>
            <p:nvPr/>
          </p:nvSpPr>
          <p:spPr bwMode="auto">
            <a:xfrm>
              <a:off x="3532240" y="5380299"/>
              <a:ext cx="4704858" cy="30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de-DE" altLang="de-DE" sz="1400" b="1" dirty="0"/>
                <a:t>Core Competence: end-</a:t>
              </a:r>
              <a:r>
                <a:rPr lang="de-DE" altLang="de-DE" sz="1400" b="1" dirty="0" err="1"/>
                <a:t>to</a:t>
              </a:r>
              <a:r>
                <a:rPr lang="de-DE" altLang="de-DE" sz="1400" b="1" dirty="0"/>
                <a:t>-end </a:t>
              </a:r>
              <a:r>
                <a:rPr lang="de-DE" altLang="de-DE" sz="1400" b="1" dirty="0" err="1"/>
                <a:t>Lifecycle</a:t>
              </a:r>
              <a:r>
                <a:rPr lang="de-DE" altLang="de-DE" sz="1400" b="1" dirty="0"/>
                <a:t> Management</a:t>
              </a:r>
            </a:p>
          </p:txBody>
        </p:sp>
        <p:cxnSp>
          <p:nvCxnSpPr>
            <p:cNvPr id="8201" name="Gerade Verbindung mit Pfeil 78"/>
            <p:cNvCxnSpPr>
              <a:cxnSpLocks noChangeShapeType="1"/>
            </p:cNvCxnSpPr>
            <p:nvPr/>
          </p:nvCxnSpPr>
          <p:spPr bwMode="auto">
            <a:xfrm flipH="1">
              <a:off x="3257350" y="5731364"/>
              <a:ext cx="5059066" cy="403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</p:cxnSp>
      </p:grpSp>
    </p:spTree>
  </p:cSld>
  <p:clrMapOvr>
    <a:masterClrMapping/>
  </p:clrMapOvr>
  <p:transition spd="med" advClick="0" advTm="3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Company profile</a:t>
            </a:r>
          </a:p>
        </p:txBody>
      </p:sp>
      <p:sp>
        <p:nvSpPr>
          <p:cNvPr id="3" name="Rechteck 2"/>
          <p:cNvSpPr/>
          <p:nvPr/>
        </p:nvSpPr>
        <p:spPr>
          <a:xfrm>
            <a:off x="405245" y="1481060"/>
            <a:ext cx="5756563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000" dirty="0"/>
              <a:t>IT-QBase’ mission is to </a:t>
            </a:r>
            <a:r>
              <a:rPr lang="en-US" sz="2000" b="1" dirty="0"/>
              <a:t>improve the engineering process </a:t>
            </a:r>
            <a:r>
              <a:rPr lang="en-US" sz="2000" dirty="0"/>
              <a:t>through</a:t>
            </a:r>
            <a:r>
              <a:rPr lang="en-US" sz="2000" b="1" dirty="0"/>
              <a:t> advanced interoperability solutions</a:t>
            </a:r>
            <a:r>
              <a:rPr lang="en-US" sz="2000" dirty="0"/>
              <a:t>.</a:t>
            </a:r>
          </a:p>
          <a:p>
            <a:pPr marL="285750" indent="-285750"/>
            <a:endParaRPr lang="en-US" sz="800" dirty="0"/>
          </a:p>
          <a:p>
            <a:pPr marL="285750" indent="-285750"/>
            <a:r>
              <a:rPr lang="en-US" sz="2000" dirty="0"/>
              <a:t>IT-QBase excels at:</a:t>
            </a:r>
          </a:p>
          <a:p>
            <a:pPr marL="742950" lvl="1" indent="-285750"/>
            <a:r>
              <a:rPr lang="en-US" sz="2000" b="1" dirty="0" err="1"/>
              <a:t>collabrative</a:t>
            </a:r>
            <a:r>
              <a:rPr lang="en-US" sz="2000" b="1" dirty="0"/>
              <a:t> lifecycle management and flow of Engineering data</a:t>
            </a:r>
          </a:p>
          <a:p>
            <a:pPr marL="742950" lvl="1" indent="-285750"/>
            <a:r>
              <a:rPr lang="en-US" sz="2000" b="1" dirty="0"/>
              <a:t>Exchange and Synchronization </a:t>
            </a:r>
            <a:r>
              <a:rPr lang="en-US" sz="2000" dirty="0"/>
              <a:t>of Engineering data</a:t>
            </a:r>
          </a:p>
          <a:p>
            <a:pPr marL="742950" lvl="1" indent="-285750"/>
            <a:r>
              <a:rPr lang="en-US" sz="2000" b="1" dirty="0"/>
              <a:t>Customized and Optimized Generation </a:t>
            </a:r>
            <a:r>
              <a:rPr lang="en-US" sz="2000" dirty="0"/>
              <a:t>of Engineering artifacts</a:t>
            </a:r>
          </a:p>
          <a:p>
            <a:pPr marL="742950" lvl="1" indent="-285750"/>
            <a:r>
              <a:rPr lang="en-US" sz="2000" dirty="0"/>
              <a:t>the </a:t>
            </a:r>
            <a:r>
              <a:rPr lang="en-US" sz="2000" b="1" dirty="0"/>
              <a:t>Amplification of Engineering expertise </a:t>
            </a:r>
            <a:r>
              <a:rPr lang="en-US" sz="2000" dirty="0"/>
              <a:t>across an organization through automation tooling</a:t>
            </a:r>
          </a:p>
        </p:txBody>
      </p:sp>
    </p:spTree>
    <p:extLst>
      <p:ext uri="{BB962C8B-B14F-4D97-AF65-F5344CB8AC3E}">
        <p14:creationId xmlns:p14="http://schemas.microsoft.com/office/powerpoint/2010/main" val="40362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5"/>
          <p:cNvSpPr>
            <a:spLocks noChangeArrowheads="1"/>
          </p:cNvSpPr>
          <p:nvPr/>
        </p:nvSpPr>
        <p:spPr bwMode="auto">
          <a:xfrm>
            <a:off x="307561" y="246409"/>
            <a:ext cx="8522777" cy="752260"/>
          </a:xfrm>
          <a:prstGeom prst="homePlate">
            <a:avLst>
              <a:gd name="adj" fmla="val 0"/>
            </a:avLst>
          </a:prstGeom>
          <a:gradFill>
            <a:gsLst>
              <a:gs pos="15837">
                <a:srgbClr val="FFFFFF"/>
              </a:gs>
              <a:gs pos="52965">
                <a:srgbClr val="686868"/>
              </a:gs>
              <a:gs pos="0">
                <a:srgbClr val="FFFFFF"/>
              </a:gs>
              <a:gs pos="99000">
                <a:srgbClr val="606060"/>
              </a:gs>
            </a:gsLst>
            <a:lin ang="0" scaled="0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90000" tIns="10800" rIns="54000" bIns="10800" anchor="ctr"/>
          <a:lstStyle/>
          <a:p>
            <a:pPr marL="131763" indent="-131763" algn="ctr" eaLnBrk="0" hangingPunct="0">
              <a:spcBef>
                <a:spcPct val="0"/>
              </a:spcBef>
              <a:buClr>
                <a:schemeClr val="accent2"/>
              </a:buClr>
              <a:buSzTx/>
              <a:buFont typeface="Monotype Sorts" pitchFamily="2" charset="2"/>
              <a:buNone/>
              <a:tabLst>
                <a:tab pos="2762250" algn="l"/>
              </a:tabLst>
              <a:defRPr/>
            </a:pPr>
            <a:endParaRPr lang="de-DE" sz="3800" b="1">
              <a:solidFill>
                <a:srgbClr val="2B285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8800" y="1375200"/>
            <a:ext cx="8529163" cy="3987874"/>
          </a:xfrm>
          <a:prstGeom prst="rect">
            <a:avLst/>
          </a:prstGeom>
          <a:gradFill rotWithShape="1">
            <a:gsLst>
              <a:gs pos="0">
                <a:srgbClr val="2645FF">
                  <a:alpha val="24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2B315E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023876" cy="435865"/>
          </a:xfrm>
          <a:prstGeom prst="rect">
            <a:avLst/>
          </a:prstGeom>
        </p:spPr>
      </p:pic>
      <p:sp>
        <p:nvSpPr>
          <p:cNvPr id="12" name="Subtitle 4"/>
          <p:cNvSpPr txBox="1">
            <a:spLocks/>
          </p:cNvSpPr>
          <p:nvPr/>
        </p:nvSpPr>
        <p:spPr>
          <a:xfrm>
            <a:off x="3241965" y="3183081"/>
            <a:ext cx="5548745" cy="8485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rgbClr val="19325A"/>
                </a:solidFill>
                <a:latin typeface="+mn-lt"/>
                <a:ea typeface="+mn-ea"/>
                <a:cs typeface="+mn-cs"/>
              </a:defRPr>
            </a:lvl1pPr>
            <a:lvl2pPr marL="5429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0000"/>
              <a:buFont typeface="Wingdings" pitchFamily="2" charset="2"/>
              <a:buBlip>
                <a:blip r:embed="rId4"/>
              </a:buBlip>
              <a:defRPr sz="1500">
                <a:solidFill>
                  <a:srgbClr val="19325A"/>
                </a:solidFill>
                <a:latin typeface="+mn-lt"/>
              </a:defRPr>
            </a:lvl2pPr>
            <a:lvl3pPr marL="8953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5000"/>
              <a:buFont typeface="Wingdings" pitchFamily="2" charset="2"/>
              <a:buBlip>
                <a:blip r:embed="rId4"/>
              </a:buBlip>
              <a:defRPr sz="1400">
                <a:solidFill>
                  <a:srgbClr val="19325A"/>
                </a:solidFill>
                <a:latin typeface="+mn-lt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Blip>
                <a:blip r:embed="rId5"/>
              </a:buBlip>
              <a:defRPr sz="1400">
                <a:solidFill>
                  <a:srgbClr val="2B315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6005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600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600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600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6005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1" kern="0">
                <a:solidFill>
                  <a:srgbClr val="C00000"/>
                </a:solidFill>
              </a:rPr>
              <a:t>Usage Patterns &amp; Examples</a:t>
            </a:r>
          </a:p>
          <a:p>
            <a:endParaRPr lang="en-US" b="1" kern="0" dirty="0">
              <a:solidFill>
                <a:srgbClr val="C00000"/>
              </a:solidFill>
            </a:endParaRPr>
          </a:p>
        </p:txBody>
      </p:sp>
      <p:pic>
        <p:nvPicPr>
          <p:cNvPr id="13" name="Picture 34" descr="st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14974"/>
            <a:ext cx="4320480" cy="429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 descr="ibmpartn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8361" y="4360702"/>
            <a:ext cx="14414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télécharge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95" y="4386713"/>
            <a:ext cx="1459084" cy="7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231572" y="1674813"/>
            <a:ext cx="525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3600" b="1"/>
              <a:t>BranchManager </a:t>
            </a:r>
            <a:br>
              <a:rPr lang="en-US" sz="3600" b="1"/>
            </a:br>
            <a:r>
              <a:rPr lang="en-US" sz="3600" b="1"/>
              <a:t>for DOORS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585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622432" y="378070"/>
            <a:ext cx="5126282" cy="489438"/>
          </a:xfrm>
          <a:prstGeom prst="rect">
            <a:avLst/>
          </a:prstGeom>
        </p:spPr>
        <p:txBody>
          <a:bodyPr/>
          <a:lstStyle/>
          <a:p>
            <a:r>
              <a:rPr lang="de-DE" sz="2000" dirty="0" err="1">
                <a:latin typeface="+mn-lt"/>
              </a:rPr>
              <a:t>Bridging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gaps</a:t>
            </a:r>
            <a:r>
              <a:rPr lang="de-DE" sz="2000" dirty="0">
                <a:latin typeface="+mn-lt"/>
              </a:rPr>
              <a:t>: </a:t>
            </a:r>
            <a:r>
              <a:rPr lang="de-DE" sz="2000" dirty="0" err="1">
                <a:latin typeface="+mn-lt"/>
              </a:rPr>
              <a:t>Configuration</a:t>
            </a:r>
            <a:r>
              <a:rPr lang="de-DE" sz="2000" dirty="0">
                <a:latin typeface="+mn-lt"/>
              </a:rPr>
              <a:t> Management</a:t>
            </a:r>
            <a:br>
              <a:rPr lang="de-DE" sz="2000" dirty="0">
                <a:latin typeface="+mn-lt"/>
              </a:rPr>
            </a:b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IBM Rational DOORS</a:t>
            </a:r>
            <a:endParaRPr lang="en-US" sz="1600" dirty="0">
              <a:latin typeface="+mn-lt"/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395288" y="3850105"/>
            <a:ext cx="8231187" cy="231519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/>
              <a:t>DOORS </a:t>
            </a:r>
            <a:r>
              <a:rPr lang="en-US" sz="1800" dirty="0" err="1"/>
              <a:t>BranchManager</a:t>
            </a:r>
            <a:r>
              <a:rPr lang="en-US" sz="1800" dirty="0"/>
              <a:t> provides </a:t>
            </a:r>
            <a:r>
              <a:rPr lang="en-US" sz="1800" b="1" dirty="0"/>
              <a:t>version and variant management for DOORS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Especially to create a base for fulfillment of authority rules like SPICE, DO178B/C, EN50128, IEEE 1558, CMMI, IRIS</a:t>
            </a:r>
            <a:endParaRPr lang="en-US" sz="800" dirty="0"/>
          </a:p>
          <a:p>
            <a:pPr>
              <a:spcBef>
                <a:spcPts val="1200"/>
              </a:spcBef>
            </a:pPr>
            <a:r>
              <a:rPr lang="en-US" sz="1800" dirty="0"/>
              <a:t>This solution will be successfully used in the industries Aerospace, Transportation, Automotive, Telecommunication and Government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6"/>
            <a:ext cx="7488832" cy="1924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Requirements Engineering BM Overview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09" y="2833255"/>
            <a:ext cx="6696075" cy="34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629400" cy="5364163"/>
          </a:xfrm>
        </p:spPr>
        <p:txBody>
          <a:bodyPr>
            <a:normAutofit/>
          </a:bodyPr>
          <a:lstStyle/>
          <a:p>
            <a:pPr marL="446088" indent="-269875"/>
            <a:r>
              <a:rPr lang="en-US" sz="1800" dirty="0"/>
              <a:t>DOORS </a:t>
            </a:r>
            <a:r>
              <a:rPr lang="en-US" sz="1800" dirty="0" err="1"/>
              <a:t>BranchManager</a:t>
            </a:r>
            <a:r>
              <a:rPr lang="en-US" sz="1800" dirty="0"/>
              <a:t> provides Stream management to Rational DOORS</a:t>
            </a:r>
          </a:p>
          <a:p>
            <a:pPr lvl="1"/>
            <a:r>
              <a:rPr lang="en-US" sz="1400" dirty="0"/>
              <a:t>Challenge: Manage similar requirements set across many projects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Provide the ability to compare formal modules with differences in content and structure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Provide the ability to branch sets of modules as a new stream of requirements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Provide the ability to merge changes across branches</a:t>
            </a:r>
          </a:p>
        </p:txBody>
      </p: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437" y="1385453"/>
            <a:ext cx="2015836" cy="187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1"/>
          <p:cNvSpPr/>
          <p:nvPr/>
        </p:nvSpPr>
        <p:spPr>
          <a:xfrm>
            <a:off x="7014904" y="1513731"/>
            <a:ext cx="1673210" cy="17490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1000" b="1" i="1" dirty="0" err="1"/>
              <a:t>BranchManager</a:t>
            </a:r>
            <a:r>
              <a:rPr lang="en-US" sz="1000" b="1" i="1" dirty="0"/>
              <a:t> for DOORS Usage</a:t>
            </a:r>
          </a:p>
          <a:p>
            <a:endParaRPr lang="en-US" sz="1000" b="1" i="1" dirty="0"/>
          </a:p>
          <a:p>
            <a:pPr marL="171450" indent="-171450"/>
            <a:r>
              <a:rPr lang="en-US" sz="1000" i="1" dirty="0"/>
              <a:t>Product Line Engineering</a:t>
            </a:r>
          </a:p>
          <a:p>
            <a:pPr marL="171450" indent="-171450"/>
            <a:r>
              <a:rPr lang="en-US" sz="1000" i="1" dirty="0"/>
              <a:t>Maintenance Streams</a:t>
            </a:r>
          </a:p>
          <a:p>
            <a:pPr marL="171450" indent="-171450"/>
            <a:r>
              <a:rPr lang="en-US" sz="1000" i="1" dirty="0"/>
              <a:t>Requirements Library</a:t>
            </a:r>
          </a:p>
          <a:p>
            <a:pPr marL="171450" indent="-171450"/>
            <a:r>
              <a:rPr lang="en-US" sz="1000" i="1"/>
              <a:t>Personal Sandbox</a:t>
            </a:r>
          </a:p>
          <a:p>
            <a:pPr marL="171450" indent="-171450"/>
            <a:r>
              <a:rPr lang="en-US" sz="1000" i="1"/>
              <a:t>…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1559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9338" y="476250"/>
            <a:ext cx="3889375" cy="2968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/>
              <a:t>DOORS </a:t>
            </a:r>
            <a:r>
              <a:rPr lang="de-DE" dirty="0" err="1"/>
              <a:t>BranchManager</a:t>
            </a:r>
            <a:br>
              <a:rPr lang="de-DE" dirty="0"/>
            </a:b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Impressions</a:t>
            </a:r>
            <a:endParaRPr lang="de-DE" dirty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8589963" y="1557338"/>
            <a:ext cx="71437" cy="4535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323850" y="1517364"/>
            <a:ext cx="33447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sz="1600">
                <a:solidFill>
                  <a:srgbClr val="2B315E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2B315E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2B315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charset="0"/>
              <a:buChar char="▀"/>
              <a:defRPr sz="1600">
                <a:solidFill>
                  <a:srgbClr val="2B315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22222"/>
              </a:buClr>
              <a:buSzTx/>
              <a:buFont typeface="Monotype Sorts" pitchFamily="2" charset="2"/>
              <a:buNone/>
            </a:pPr>
            <a:r>
              <a:rPr lang="en-US" sz="1800" b="1" dirty="0">
                <a:solidFill>
                  <a:srgbClr val="990000"/>
                </a:solidFill>
              </a:rPr>
              <a:t>	Fully integrated in DOORS Database Explorer and Module window</a:t>
            </a:r>
          </a:p>
        </p:txBody>
      </p:sp>
      <p:pic>
        <p:nvPicPr>
          <p:cNvPr id="26" name="Picture 3" descr="téléchar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23" y="240740"/>
            <a:ext cx="1459084" cy="7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5965" y="1374067"/>
            <a:ext cx="5067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74" y="3375963"/>
            <a:ext cx="6720290" cy="294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57" y="1379346"/>
            <a:ext cx="56769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436" y="2259491"/>
            <a:ext cx="6905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 rechteckige Legende 4"/>
          <p:cNvSpPr/>
          <p:nvPr/>
        </p:nvSpPr>
        <p:spPr bwMode="auto">
          <a:xfrm>
            <a:off x="4770302" y="4164376"/>
            <a:ext cx="3172859" cy="451691"/>
          </a:xfrm>
          <a:prstGeom prst="wedgeRoundRectCallout">
            <a:avLst>
              <a:gd name="adj1" fmla="val -93750"/>
              <a:gd name="adj2" fmla="val -90561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0975" indent="-180975">
              <a:buNone/>
            </a:pPr>
            <a:r>
              <a:rPr lang="en-US" dirty="0"/>
              <a:t>Choose modules and baselines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2B315E"/>
              </a:solidFill>
              <a:effectLst/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59338" y="476250"/>
            <a:ext cx="38893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1" u="none" strike="noStrike" kern="0" cap="none" spc="0" normalizeH="0" baseline="0" noProof="0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DOORS BranchManager</a:t>
            </a:r>
            <a:br>
              <a:rPr kumimoji="0" lang="de-DE" sz="1800" b="1" i="1" u="none" strike="noStrike" kern="0" cap="none" spc="0" normalizeH="0" baseline="0" noProof="0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1800" b="1" i="1" u="none" strike="noStrike" kern="0" cap="none" spc="0" normalizeH="0" baseline="0" noProof="0">
                <a:ln>
                  <a:noFill/>
                </a:ln>
                <a:solidFill>
                  <a:srgbClr val="1932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 Impressions</a:t>
            </a:r>
            <a:endParaRPr kumimoji="0" lang="de-DE" sz="1800" b="1" i="1" u="none" strike="noStrike" kern="0" cap="none" spc="0" normalizeH="0" baseline="0" noProof="0" dirty="0">
              <a:ln>
                <a:noFill/>
              </a:ln>
              <a:solidFill>
                <a:srgbClr val="19325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télécharg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23" y="240740"/>
            <a:ext cx="1459084" cy="7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6037242" y="1557338"/>
            <a:ext cx="2776251" cy="4527550"/>
          </a:xfrm>
        </p:spPr>
        <p:txBody>
          <a:bodyPr/>
          <a:lstStyle/>
          <a:p>
            <a:r>
              <a:rPr lang="en-US" sz="2400" dirty="0"/>
              <a:t>Branch modules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3F3F3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8F8F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A50021"/>
          </a:buClr>
          <a:buSzPct val="80000"/>
          <a:buFont typeface="Arial" charset="0"/>
          <a:buBlip>
            <a:blip xmlns:r="http://schemas.openxmlformats.org/officeDocument/2006/relationships" r:embed="rId1"/>
          </a:buBlip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2B315E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On-screen Show (4:3)</PresentationFormat>
  <Paragraphs>230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Monotype Sorts</vt:lpstr>
      <vt:lpstr>Times New Roman</vt:lpstr>
      <vt:lpstr>Wingdings</vt:lpstr>
      <vt:lpstr>Standarddesign</vt:lpstr>
      <vt:lpstr>PowerPoint Presentation</vt:lpstr>
      <vt:lpstr>Company</vt:lpstr>
      <vt:lpstr>Our Competence</vt:lpstr>
      <vt:lpstr>Company profile</vt:lpstr>
      <vt:lpstr>PowerPoint Presentation</vt:lpstr>
      <vt:lpstr>Bridging gaps: Configuration Management for IBM Rational DOORS</vt:lpstr>
      <vt:lpstr>Requirements Engineering BM Overview</vt:lpstr>
      <vt:lpstr>DOORS BranchManager Get Impressions</vt:lpstr>
      <vt:lpstr>PowerPoint Presentation</vt:lpstr>
      <vt:lpstr>PowerPoint Presentation</vt:lpstr>
      <vt:lpstr>DOORS BranchManager Get Impressions</vt:lpstr>
      <vt:lpstr>Pattern: Maintenance Branch</vt:lpstr>
      <vt:lpstr>Pattern: Personal Sandbox &amp; Change Evaluation</vt:lpstr>
      <vt:lpstr>Pattern: Shared Requirements</vt:lpstr>
      <vt:lpstr>Pattern: Derivative Product</vt:lpstr>
      <vt:lpstr>BranchManager Solution</vt:lpstr>
      <vt:lpstr>BranchManager Branching</vt:lpstr>
      <vt:lpstr>BM Branching – Link Manager</vt:lpstr>
      <vt:lpstr>BranchManager Comparison</vt:lpstr>
      <vt:lpstr>BM Comparison Object Identification</vt:lpstr>
      <vt:lpstr>BranchManager – Merge Integration</vt:lpstr>
      <vt:lpstr>BranchManager – Quick Merge</vt:lpstr>
      <vt:lpstr>Conclusions</vt:lpstr>
      <vt:lpstr>Consulting and Support LCM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BranchManager for DOORS</dc:title>
  <dc:creator>Dirk Sonnenschein</dc:creator>
  <cp:lastModifiedBy>itqbase_adm</cp:lastModifiedBy>
  <cp:revision>813</cp:revision>
  <cp:lastPrinted>2019-03-29T13:37:42Z</cp:lastPrinted>
  <dcterms:created xsi:type="dcterms:W3CDTF">2005-04-13T11:47:27Z</dcterms:created>
  <dcterms:modified xsi:type="dcterms:W3CDTF">2020-03-23T13:15:57Z</dcterms:modified>
</cp:coreProperties>
</file>